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380" r:id="rId2"/>
    <p:sldId id="381" r:id="rId3"/>
    <p:sldId id="382" r:id="rId4"/>
    <p:sldId id="383" r:id="rId5"/>
    <p:sldId id="256" r:id="rId6"/>
    <p:sldId id="384" r:id="rId7"/>
    <p:sldId id="385" r:id="rId8"/>
    <p:sldId id="273" r:id="rId9"/>
    <p:sldId id="293" r:id="rId10"/>
    <p:sldId id="260" r:id="rId11"/>
    <p:sldId id="261" r:id="rId12"/>
    <p:sldId id="262" r:id="rId13"/>
    <p:sldId id="263" r:id="rId14"/>
    <p:sldId id="272" r:id="rId15"/>
    <p:sldId id="269" r:id="rId16"/>
    <p:sldId id="386" r:id="rId17"/>
    <p:sldId id="387" r:id="rId18"/>
    <p:sldId id="388" r:id="rId19"/>
    <p:sldId id="408" r:id="rId20"/>
    <p:sldId id="389" r:id="rId21"/>
    <p:sldId id="403" r:id="rId22"/>
    <p:sldId id="400" r:id="rId23"/>
    <p:sldId id="335" r:id="rId24"/>
    <p:sldId id="336" r:id="rId25"/>
    <p:sldId id="393" r:id="rId26"/>
    <p:sldId id="392" r:id="rId27"/>
    <p:sldId id="338" r:id="rId28"/>
    <p:sldId id="339" r:id="rId29"/>
    <p:sldId id="401" r:id="rId30"/>
    <p:sldId id="405" r:id="rId31"/>
    <p:sldId id="399" r:id="rId32"/>
    <p:sldId id="344" r:id="rId33"/>
    <p:sldId id="345" r:id="rId34"/>
    <p:sldId id="346" r:id="rId35"/>
    <p:sldId id="347" r:id="rId36"/>
    <p:sldId id="348" r:id="rId37"/>
    <p:sldId id="406" r:id="rId38"/>
    <p:sldId id="398" r:id="rId39"/>
    <p:sldId id="397" r:id="rId40"/>
    <p:sldId id="395" r:id="rId41"/>
    <p:sldId id="407" r:id="rId42"/>
    <p:sldId id="351" r:id="rId43"/>
    <p:sldId id="352" r:id="rId44"/>
    <p:sldId id="36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AED0"/>
    <a:srgbClr val="E6AD45"/>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185"/>
    <p:restoredTop sz="76966"/>
  </p:normalViewPr>
  <p:slideViewPr>
    <p:cSldViewPr snapToGrid="0" snapToObjects="1">
      <p:cViewPr varScale="1">
        <p:scale>
          <a:sx n="59" d="100"/>
          <a:sy n="59" d="100"/>
        </p:scale>
        <p:origin x="96" y="34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5/20/2017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a:t>
            </a:fld>
            <a:endParaRPr lang="en-US"/>
          </a:p>
        </p:txBody>
      </p:sp>
    </p:spTree>
    <p:extLst>
      <p:ext uri="{BB962C8B-B14F-4D97-AF65-F5344CB8AC3E}">
        <p14:creationId xmlns:p14="http://schemas.microsoft.com/office/powerpoint/2010/main" val="207756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ever developed for a Windows Platform before these .NET namespaces might look familiar.</a:t>
            </a:r>
          </a:p>
          <a:p>
            <a:endParaRPr lang="en-US" baseline="0" dirty="0"/>
          </a:p>
          <a:p>
            <a:r>
              <a:rPr lang="en-US" baseline="0" dirty="0"/>
              <a:t>However, if we go to a new platform such as Windows Phone or Store we have a new SDK to use and a new set of namespaces.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543324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think of iOS and Android development</a:t>
            </a:r>
            <a:r>
              <a:rPr lang="en-US" baseline="0" dirty="0"/>
              <a:t> the same with Xamarin. You can see we have all of our .NET namespaces and libraries, but Xamarin give us 100% </a:t>
            </a:r>
            <a:r>
              <a:rPr lang="en-US" baseline="0" dirty="0" err="1"/>
              <a:t>api</a:t>
            </a:r>
            <a:r>
              <a:rPr lang="en-US" baseline="0" dirty="0"/>
              <a:t> coverage of each iOS API in it’s SDK that we access view C#.</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5/20/2017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5/20/2017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5/20/2017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no compromise</a:t>
            </a:r>
            <a:r>
              <a:rPr lang="en-US" baseline="0" dirty="0"/>
              <a:t> on performance.</a:t>
            </a:r>
          </a:p>
          <a:p>
            <a:pPr marL="171450" indent="-171450">
              <a:buFont typeface="Arial" panose="020B0604020202020204" pitchFamily="34" charset="0"/>
              <a:buChar char="•"/>
            </a:pPr>
            <a:r>
              <a:rPr lang="en-US" baseline="0" dirty="0"/>
              <a:t>Xamarin apps look and feel native because they are native.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395279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16</a:t>
            </a:fld>
            <a:endParaRPr lang="en-US"/>
          </a:p>
        </p:txBody>
      </p:sp>
    </p:spTree>
    <p:extLst>
      <p:ext uri="{BB962C8B-B14F-4D97-AF65-F5344CB8AC3E}">
        <p14:creationId xmlns:p14="http://schemas.microsoft.com/office/powerpoint/2010/main" val="1561697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from the ground up over a secure SSH connection</a:t>
            </a:r>
          </a:p>
          <a:p>
            <a:r>
              <a:rPr lang="en-US" dirty="0"/>
              <a:t>Build</a:t>
            </a:r>
            <a:r>
              <a:rPr lang="en-US" baseline="0" dirty="0"/>
              <a:t> and Connect from multiple instances of Visual Studio</a:t>
            </a:r>
          </a:p>
          <a:p>
            <a:r>
              <a:rPr lang="en-US" baseline="0" dirty="0"/>
              <a:t>Designers: XIB and Material Design Support &amp; Updates</a:t>
            </a:r>
          </a:p>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17</a:t>
            </a:fld>
            <a:endParaRPr lang="en-US"/>
          </a:p>
        </p:txBody>
      </p:sp>
    </p:spTree>
    <p:extLst>
      <p:ext uri="{BB962C8B-B14F-4D97-AF65-F5344CB8AC3E}">
        <p14:creationId xmlns:p14="http://schemas.microsoft.com/office/powerpoint/2010/main" val="511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AppCompat</a:t>
            </a:r>
            <a:r>
              <a:rPr lang="en-US" dirty="0"/>
              <a:t> delivers</a:t>
            </a:r>
            <a:r>
              <a:rPr lang="en-US" baseline="0" dirty="0"/>
              <a:t> visual beautify across all version of Android</a:t>
            </a:r>
          </a:p>
          <a:p>
            <a:r>
              <a:rPr lang="en-US" baseline="0" dirty="0" err="1"/>
              <a:t>ListView</a:t>
            </a:r>
            <a:r>
              <a:rPr lang="en-US" baseline="0" dirty="0"/>
              <a:t> overhaul with amazing optimizations for images and cell recycling</a:t>
            </a:r>
          </a:p>
          <a:p>
            <a:r>
              <a:rPr lang="en-US" baseline="0" dirty="0"/>
              <a:t>Support for iOS, Android, Windows Phone 8, Win RT Phone/Store 8.1, and Windows 10 UWP</a:t>
            </a:r>
          </a:p>
          <a:p>
            <a:r>
              <a:rPr lang="en-US" baseline="0" dirty="0"/>
              <a:t>Pull to refresh &amp; Pinch gestures &amp; more to come!</a:t>
            </a:r>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18</a:t>
            </a:fld>
            <a:endParaRPr lang="en-US"/>
          </a:p>
        </p:txBody>
      </p:sp>
    </p:spTree>
    <p:extLst>
      <p:ext uri="{BB962C8B-B14F-4D97-AF65-F5344CB8AC3E}">
        <p14:creationId xmlns:p14="http://schemas.microsoft.com/office/powerpoint/2010/main" val="1115548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20</a:t>
            </a:fld>
            <a:endParaRPr lang="en-US"/>
          </a:p>
        </p:txBody>
      </p:sp>
    </p:spTree>
    <p:extLst>
      <p:ext uri="{BB962C8B-B14F-4D97-AF65-F5344CB8AC3E}">
        <p14:creationId xmlns:p14="http://schemas.microsoft.com/office/powerpoint/2010/main" val="1400889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a:t>
            </a:fld>
            <a:endParaRPr lang="en-US"/>
          </a:p>
        </p:txBody>
      </p:sp>
    </p:spTree>
    <p:extLst>
      <p:ext uri="{BB962C8B-B14F-4D97-AF65-F5344CB8AC3E}">
        <p14:creationId xmlns:p14="http://schemas.microsoft.com/office/powerpoint/2010/main" val="2040274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5/20/2017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51836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several challenges</a:t>
            </a:r>
            <a:r>
              <a:rPr lang="en-US" baseline="0" dirty="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23</a:t>
            </a:fld>
            <a:endParaRPr lang="en-US"/>
          </a:p>
        </p:txBody>
      </p:sp>
    </p:spTree>
    <p:extLst>
      <p:ext uri="{BB962C8B-B14F-4D97-AF65-F5344CB8AC3E}">
        <p14:creationId xmlns:p14="http://schemas.microsoft.com/office/powerpoint/2010/main" val="1144278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a:p>
          <a:p>
            <a:r>
              <a:rPr lang="en-US" baseline="0" dirty="0"/>
              <a:t>iOS: 7, 7.1, 8, 8.1, 8.2, and iOS 9, iOS 9.1</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24</a:t>
            </a:fld>
            <a:endParaRPr lang="en-US"/>
          </a:p>
        </p:txBody>
      </p:sp>
    </p:spTree>
    <p:extLst>
      <p:ext uri="{BB962C8B-B14F-4D97-AF65-F5344CB8AC3E}">
        <p14:creationId xmlns:p14="http://schemas.microsoft.com/office/powerpoint/2010/main" val="1192707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25</a:t>
            </a:fld>
            <a:endParaRPr lang="en-US"/>
          </a:p>
        </p:txBody>
      </p:sp>
    </p:spTree>
    <p:extLst>
      <p:ext uri="{BB962C8B-B14F-4D97-AF65-F5344CB8AC3E}">
        <p14:creationId xmlns:p14="http://schemas.microsoft.com/office/powerpoint/2010/main" val="1594682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26</a:t>
            </a:fld>
            <a:endParaRPr lang="en-US"/>
          </a:p>
        </p:txBody>
      </p:sp>
    </p:spTree>
    <p:extLst>
      <p:ext uri="{BB962C8B-B14F-4D97-AF65-F5344CB8AC3E}">
        <p14:creationId xmlns:p14="http://schemas.microsoft.com/office/powerpoint/2010/main" val="442343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fragmentation</a:t>
            </a:r>
            <a:r>
              <a:rPr lang="en-US" baseline="0" dirty="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27</a:t>
            </a:fld>
            <a:endParaRPr lang="en-US"/>
          </a:p>
        </p:txBody>
      </p:sp>
    </p:spTree>
    <p:extLst>
      <p:ext uri="{BB962C8B-B14F-4D97-AF65-F5344CB8AC3E}">
        <p14:creationId xmlns:p14="http://schemas.microsoft.com/office/powerpoint/2010/main" val="655858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simple command you can simulate</a:t>
            </a:r>
            <a:r>
              <a:rPr lang="en-US" baseline="0" dirty="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28</a:t>
            </a:fld>
            <a:endParaRPr lang="en-US"/>
          </a:p>
        </p:txBody>
      </p:sp>
    </p:spTree>
    <p:extLst>
      <p:ext uri="{BB962C8B-B14F-4D97-AF65-F5344CB8AC3E}">
        <p14:creationId xmlns:p14="http://schemas.microsoft.com/office/powerpoint/2010/main" val="559301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Integrated:</a:t>
            </a:r>
          </a:p>
          <a:p>
            <a:r>
              <a:rPr lang="en-US" dirty="0"/>
              <a:t>-New</a:t>
            </a:r>
            <a:r>
              <a:rPr lang="en-US" baseline="0" dirty="0"/>
              <a:t> app templates &amp; easily upload to Test Cloud</a:t>
            </a:r>
          </a:p>
          <a:p>
            <a:endParaRPr lang="en-US" baseline="0" dirty="0"/>
          </a:p>
          <a:p>
            <a:r>
              <a:rPr lang="en-US" baseline="0" dirty="0" err="1"/>
              <a:t>UITest</a:t>
            </a:r>
            <a:r>
              <a:rPr lang="en-US" baseline="0" dirty="0"/>
              <a:t> 1.0</a:t>
            </a:r>
          </a:p>
          <a:p>
            <a:r>
              <a:rPr lang="en-US" baseline="0" dirty="0"/>
              <a:t>-Unlimited test runs for free on simulator or local device!</a:t>
            </a:r>
          </a:p>
          <a:p>
            <a:endParaRPr lang="en-US" baseline="0" dirty="0"/>
          </a:p>
          <a:p>
            <a:r>
              <a:rPr lang="en-US" baseline="0" dirty="0"/>
              <a:t>Test Recorder</a:t>
            </a:r>
          </a:p>
          <a:p>
            <a:r>
              <a:rPr lang="en-US" baseline="0" dirty="0"/>
              <a:t>-Easily create tests with a tap of your app </a:t>
            </a:r>
          </a:p>
          <a:p>
            <a:r>
              <a:rPr lang="en-US" baseline="0" dirty="0"/>
              <a:t>-Copy out test or upload to test cloud</a:t>
            </a:r>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30</a:t>
            </a:fld>
            <a:endParaRPr lang="en-US"/>
          </a:p>
        </p:txBody>
      </p:sp>
    </p:spTree>
    <p:extLst>
      <p:ext uri="{BB962C8B-B14F-4D97-AF65-F5344CB8AC3E}">
        <p14:creationId xmlns:p14="http://schemas.microsoft.com/office/powerpoint/2010/main" val="2077038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5/20/2017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310417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Xamarin.Insights</a:t>
            </a:r>
            <a:r>
              <a:rPr lang="en-US" dirty="0"/>
              <a:t>,</a:t>
            </a:r>
            <a:r>
              <a:rPr lang="en-US" baseline="0" dirty="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32</a:t>
            </a:fld>
            <a:endParaRPr lang="en-US"/>
          </a:p>
        </p:txBody>
      </p:sp>
    </p:spTree>
    <p:extLst>
      <p:ext uri="{BB962C8B-B14F-4D97-AF65-F5344CB8AC3E}">
        <p14:creationId xmlns:p14="http://schemas.microsoft.com/office/powerpoint/2010/main" val="1877565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a:t>
            </a:fld>
            <a:endParaRPr lang="en-US"/>
          </a:p>
        </p:txBody>
      </p:sp>
    </p:spTree>
    <p:extLst>
      <p:ext uri="{BB962C8B-B14F-4D97-AF65-F5344CB8AC3E}">
        <p14:creationId xmlns:p14="http://schemas.microsoft.com/office/powerpoint/2010/main" val="102428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33</a:t>
            </a:fld>
            <a:endParaRPr lang="en-US"/>
          </a:p>
        </p:txBody>
      </p:sp>
    </p:spTree>
    <p:extLst>
      <p:ext uri="{BB962C8B-B14F-4D97-AF65-F5344CB8AC3E}">
        <p14:creationId xmlns:p14="http://schemas.microsoft.com/office/powerpoint/2010/main" val="1369602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34</a:t>
            </a:fld>
            <a:endParaRPr lang="en-US"/>
          </a:p>
        </p:txBody>
      </p:sp>
    </p:spTree>
    <p:extLst>
      <p:ext uri="{BB962C8B-B14F-4D97-AF65-F5344CB8AC3E}">
        <p14:creationId xmlns:p14="http://schemas.microsoft.com/office/powerpoint/2010/main" val="1665204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35</a:t>
            </a:fld>
            <a:endParaRPr lang="en-US"/>
          </a:p>
        </p:txBody>
      </p:sp>
    </p:spTree>
    <p:extLst>
      <p:ext uri="{BB962C8B-B14F-4D97-AF65-F5344CB8AC3E}">
        <p14:creationId xmlns:p14="http://schemas.microsoft.com/office/powerpoint/2010/main" val="564325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Xamarin.Insights</a:t>
            </a:r>
            <a:r>
              <a:rPr lang="en-US" dirty="0"/>
              <a:t>,</a:t>
            </a:r>
            <a:r>
              <a:rPr lang="en-US" baseline="0" dirty="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36</a:t>
            </a:fld>
            <a:endParaRPr lang="en-US"/>
          </a:p>
        </p:txBody>
      </p:sp>
    </p:spTree>
    <p:extLst>
      <p:ext uri="{BB962C8B-B14F-4D97-AF65-F5344CB8AC3E}">
        <p14:creationId xmlns:p14="http://schemas.microsoft.com/office/powerpoint/2010/main" val="1010528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5/20/2017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794508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17E3ADE-F77E-D840-8786-3A1F7C089F72}" type="slidenum">
              <a:rPr lang="en-US" smtClean="0"/>
              <a:t>39</a:t>
            </a:fld>
            <a:endParaRPr lang="en-US"/>
          </a:p>
        </p:txBody>
      </p:sp>
    </p:spTree>
    <p:extLst>
      <p:ext uri="{BB962C8B-B14F-4D97-AF65-F5344CB8AC3E}">
        <p14:creationId xmlns:p14="http://schemas.microsoft.com/office/powerpoint/2010/main" val="1661408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5/20/2017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928490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today with free 30 day trial of Xamarin</a:t>
            </a:r>
            <a:r>
              <a:rPr lang="en-US" baseline="0" dirty="0"/>
              <a:t> at xamarin.com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42</a:t>
            </a:fld>
            <a:endParaRPr lang="en-US"/>
          </a:p>
        </p:txBody>
      </p:sp>
    </p:spTree>
    <p:extLst>
      <p:ext uri="{BB962C8B-B14F-4D97-AF65-F5344CB8AC3E}">
        <p14:creationId xmlns:p14="http://schemas.microsoft.com/office/powerpoint/2010/main" val="649022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773319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a:t>
            </a:fld>
            <a:endParaRPr lang="en-US"/>
          </a:p>
        </p:txBody>
      </p:sp>
    </p:spTree>
    <p:extLst>
      <p:ext uri="{BB962C8B-B14F-4D97-AF65-F5344CB8AC3E}">
        <p14:creationId xmlns:p14="http://schemas.microsoft.com/office/powerpoint/2010/main" val="936147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5/20/2017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96070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5/20/2017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62182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5/20/2017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50961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build natively per platform,</a:t>
            </a:r>
            <a:r>
              <a:rPr lang="en-US" baseline="0" dirty="0"/>
              <a:t> leveraging C#</a:t>
            </a:r>
            <a:endParaRPr lang="en-US" dirty="0"/>
          </a:p>
          <a:p>
            <a:r>
              <a:rPr lang="en-US" dirty="0"/>
              <a:t>C# + XAML</a:t>
            </a:r>
          </a:p>
          <a:p>
            <a:r>
              <a:rPr lang="en-US" dirty="0"/>
              <a:t>C#</a:t>
            </a:r>
            <a:r>
              <a:rPr lang="en-US" baseline="0" dirty="0"/>
              <a:t> + XML</a:t>
            </a:r>
          </a:p>
          <a:p>
            <a:r>
              <a:rPr lang="en-US" baseline="0" dirty="0"/>
              <a:t>C# + XIB</a:t>
            </a:r>
          </a:p>
          <a:p>
            <a:r>
              <a:rPr lang="en-US" baseline="0" dirty="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5/20/2017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recently introduced Xamarin.Forms a new library</a:t>
            </a:r>
            <a:r>
              <a:rPr lang="en-US" baseline="0" dirty="0"/>
              <a:t> for cross platform user interface. We will touch up on this later, but this enables you to be highly productive, share code, but build out UI on each platform and access platform APIs.</a:t>
            </a:r>
          </a:p>
          <a:p>
            <a:endParaRPr lang="en-US" baseline="0" dirty="0"/>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15417873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37404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11260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7" r:id="rId10"/>
    <p:sldLayoutId id="2147483679" r:id="rId11"/>
    <p:sldLayoutId id="2147483706" r:id="rId12"/>
    <p:sldLayoutId id="2147483708" r:id="rId13"/>
    <p:sldLayoutId id="2147483738" r:id="rId14"/>
    <p:sldLayoutId id="2147483740" r:id="rId15"/>
    <p:sldLayoutId id="2147483741" r:id="rId16"/>
    <p:sldLayoutId id="2147483742" r:id="rId17"/>
    <p:sldLayoutId id="2147483743" r:id="rId18"/>
    <p:sldLayoutId id="214748374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9.emf"/><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57.emf"/><Relationship Id="rId4" Type="http://schemas.openxmlformats.org/officeDocument/2006/relationships/image" Target="../media/image56.emf"/></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2.tiff"/><Relationship Id="rId7"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39.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9.emf"/><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203837" cy="6858000"/>
          </a:xfrm>
          <a:prstGeom prst="rect">
            <a:avLst/>
          </a:prstGeom>
          <a:solidFill>
            <a:srgbClr val="27A5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itle 11"/>
          <p:cNvSpPr txBox="1">
            <a:spLocks/>
          </p:cNvSpPr>
          <p:nvPr/>
        </p:nvSpPr>
        <p:spPr>
          <a:xfrm>
            <a:off x="6190864" y="-2089927"/>
            <a:ext cx="3518227" cy="96979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733" dirty="0">
                <a:solidFill>
                  <a:schemeClr val="bg1"/>
                </a:solidFill>
              </a:rPr>
              <a:t>The future of apps</a:t>
            </a:r>
          </a:p>
        </p:txBody>
      </p:sp>
      <p:sp>
        <p:nvSpPr>
          <p:cNvPr id="9" name="Title 11"/>
          <p:cNvSpPr txBox="1">
            <a:spLocks/>
          </p:cNvSpPr>
          <p:nvPr/>
        </p:nvSpPr>
        <p:spPr>
          <a:xfrm>
            <a:off x="10772976" y="-2240274"/>
            <a:ext cx="1258667" cy="96979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pPr algn="r"/>
            <a:r>
              <a:rPr lang="en-US" sz="11466" dirty="0">
                <a:solidFill>
                  <a:schemeClr val="bg1"/>
                </a:solidFill>
              </a:rPr>
              <a:t>4</a:t>
            </a:r>
          </a:p>
        </p:txBody>
      </p:sp>
      <p:sp>
        <p:nvSpPr>
          <p:cNvPr id="10" name="Title 11"/>
          <p:cNvSpPr txBox="1">
            <a:spLocks/>
          </p:cNvSpPr>
          <p:nvPr/>
        </p:nvSpPr>
        <p:spPr>
          <a:xfrm>
            <a:off x="965980" y="4960749"/>
            <a:ext cx="4300287"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s-CO" sz="2667" b="1" dirty="0">
                <a:solidFill>
                  <a:schemeClr val="bg1"/>
                </a:solidFill>
                <a:latin typeface="Segoe UI" charset="0"/>
                <a:cs typeface="Segoe UI" charset="0"/>
              </a:rPr>
              <a:t>Iván Casanova Rojas</a:t>
            </a:r>
            <a:endParaRPr lang="en-US" sz="2667" dirty="0">
              <a:solidFill>
                <a:schemeClr val="bg1"/>
              </a:solidFill>
            </a:endParaRPr>
          </a:p>
        </p:txBody>
      </p:sp>
      <p:sp>
        <p:nvSpPr>
          <p:cNvPr id="13" name="Title 11"/>
          <p:cNvSpPr txBox="1">
            <a:spLocks/>
          </p:cNvSpPr>
          <p:nvPr/>
        </p:nvSpPr>
        <p:spPr>
          <a:xfrm>
            <a:off x="978549" y="5375967"/>
            <a:ext cx="3423634" cy="515652"/>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867" dirty="0" err="1">
                <a:solidFill>
                  <a:schemeClr val="bg1"/>
                </a:solidFill>
              </a:rPr>
              <a:t>Ingeniero</a:t>
            </a:r>
            <a:r>
              <a:rPr lang="en-US" sz="1867" dirty="0">
                <a:solidFill>
                  <a:schemeClr val="bg1"/>
                </a:solidFill>
              </a:rPr>
              <a:t> de Software Grupo </a:t>
            </a:r>
            <a:r>
              <a:rPr lang="en-US" sz="1867" dirty="0" err="1">
                <a:solidFill>
                  <a:schemeClr val="bg1"/>
                </a:solidFill>
              </a:rPr>
              <a:t>Altix</a:t>
            </a:r>
            <a:endParaRPr lang="en-US" sz="1867" dirty="0">
              <a:solidFill>
                <a:schemeClr val="bg1"/>
              </a:solidFill>
            </a:endParaRPr>
          </a:p>
        </p:txBody>
      </p:sp>
      <p:grpSp>
        <p:nvGrpSpPr>
          <p:cNvPr id="3" name="Group 2"/>
          <p:cNvGrpSpPr/>
          <p:nvPr/>
        </p:nvGrpSpPr>
        <p:grpSpPr>
          <a:xfrm>
            <a:off x="3314422" y="1876394"/>
            <a:ext cx="5064141" cy="1536933"/>
            <a:chOff x="2485816" y="1407295"/>
            <a:chExt cx="3798106" cy="1152700"/>
          </a:xfrm>
        </p:grpSpPr>
        <p:pic>
          <p:nvPicPr>
            <p:cNvPr id="14" name="Picture 13"/>
            <p:cNvPicPr>
              <a:picLocks noChangeAspect="1"/>
            </p:cNvPicPr>
            <p:nvPr/>
          </p:nvPicPr>
          <p:blipFill>
            <a:blip r:embed="rId3"/>
            <a:stretch>
              <a:fillRect/>
            </a:stretch>
          </p:blipFill>
          <p:spPr>
            <a:xfrm>
              <a:off x="2485816" y="1407295"/>
              <a:ext cx="3456707" cy="787259"/>
            </a:xfrm>
            <a:prstGeom prst="rect">
              <a:avLst/>
            </a:prstGeom>
          </p:spPr>
        </p:pic>
        <p:sp>
          <p:nvSpPr>
            <p:cNvPr id="16" name="Title 11"/>
            <p:cNvSpPr txBox="1">
              <a:spLocks/>
            </p:cNvSpPr>
            <p:nvPr/>
          </p:nvSpPr>
          <p:spPr>
            <a:xfrm>
              <a:off x="5959457" y="1433877"/>
              <a:ext cx="324465"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733" dirty="0">
                  <a:solidFill>
                    <a:schemeClr val="bg1"/>
                  </a:solidFill>
                </a:rPr>
                <a:t>4</a:t>
              </a:r>
            </a:p>
          </p:txBody>
        </p:sp>
        <p:sp>
          <p:nvSpPr>
            <p:cNvPr id="17" name="Title 11"/>
            <p:cNvSpPr txBox="1">
              <a:spLocks/>
            </p:cNvSpPr>
            <p:nvPr/>
          </p:nvSpPr>
          <p:spPr>
            <a:xfrm>
              <a:off x="3520714" y="2173256"/>
              <a:ext cx="2563827"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200" dirty="0">
                  <a:solidFill>
                    <a:schemeClr val="bg1"/>
                  </a:solidFill>
                </a:rPr>
                <a:t>The future of apps</a:t>
              </a:r>
            </a:p>
          </p:txBody>
        </p:sp>
      </p:grpSp>
      <p:sp>
        <p:nvSpPr>
          <p:cNvPr id="18" name="Title 11"/>
          <p:cNvSpPr txBox="1">
            <a:spLocks/>
          </p:cNvSpPr>
          <p:nvPr/>
        </p:nvSpPr>
        <p:spPr>
          <a:xfrm>
            <a:off x="991118" y="5791185"/>
            <a:ext cx="2800185"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867" dirty="0">
                <a:solidFill>
                  <a:schemeClr val="bg1"/>
                </a:solidFill>
              </a:rPr>
              <a:t>Twitter: @icnovaro</a:t>
            </a:r>
          </a:p>
        </p:txBody>
      </p:sp>
    </p:spTree>
    <p:extLst>
      <p:ext uri="{BB962C8B-B14F-4D97-AF65-F5344CB8AC3E}">
        <p14:creationId xmlns:p14="http://schemas.microsoft.com/office/powerpoint/2010/main" val="17982754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7" name="Text Placeholder 7"/>
          <p:cNvSpPr>
            <a:spLocks noGrp="1"/>
          </p:cNvSpPr>
          <p:nvPr>
            <p:ph type="body" sz="quarter" idx="10"/>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
        <p:nvSpPr>
          <p:cNvPr id="14" name="Text Placeholder 7"/>
          <p:cNvSpPr>
            <a:spLocks noGrp="1"/>
          </p:cNvSpPr>
          <p:nvPr>
            <p:ph type="body" sz="quarter" idx="11"/>
          </p:nvPr>
        </p:nvSpPr>
        <p:spPr>
          <a:xfrm>
            <a:off x="7814148" y="3751832"/>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and much more</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27" y="1797616"/>
            <a:ext cx="2574203" cy="257420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316" y="1819584"/>
            <a:ext cx="2502600" cy="2502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285" y="1797616"/>
            <a:ext cx="2605193" cy="2605193"/>
          </a:xfrm>
          <a:prstGeom prst="rect">
            <a:avLst/>
          </a:prstGeom>
        </p:spPr>
      </p:pic>
      <p:sp>
        <p:nvSpPr>
          <p:cNvPr id="12" name="Title 11"/>
          <p:cNvSpPr>
            <a:spLocks noGrp="1"/>
          </p:cNvSpPr>
          <p:nvPr>
            <p:ph type="title"/>
          </p:nvPr>
        </p:nvSpPr>
        <p:spPr/>
        <p:txBody>
          <a:bodyPr/>
          <a:lstStyle/>
          <a:p>
            <a:r>
              <a:rPr lang="en-US" dirty="0">
                <a:solidFill>
                  <a:srgbClr val="06AED0"/>
                </a:solidFill>
              </a:rPr>
              <a:t>What’s new in </a:t>
            </a:r>
            <a:r>
              <a:rPr lang="en-US" dirty="0">
                <a:solidFill>
                  <a:srgbClr val="06AED0"/>
                </a:solidFill>
                <a:latin typeface="Segoe UI" charset="0"/>
                <a:ea typeface="Segoe UI" charset="0"/>
                <a:cs typeface="Segoe UI" charset="0"/>
              </a:rPr>
              <a:t>Xamarin Platform</a:t>
            </a:r>
            <a:r>
              <a:rPr lang="en-US" dirty="0">
                <a:solidFill>
                  <a:srgbClr val="06AED0"/>
                </a:solidFill>
              </a:rPr>
              <a:t>?</a:t>
            </a:r>
          </a:p>
        </p:txBody>
      </p:sp>
      <p:sp>
        <p:nvSpPr>
          <p:cNvPr id="18" name="Rectangle 17"/>
          <p:cNvSpPr/>
          <p:nvPr/>
        </p:nvSpPr>
        <p:spPr>
          <a:xfrm>
            <a:off x="853046" y="4314578"/>
            <a:ext cx="2542564" cy="397032"/>
          </a:xfrm>
          <a:prstGeom prst="rect">
            <a:avLst/>
          </a:prstGeom>
        </p:spPr>
        <p:txBody>
          <a:bodyPr wrap="square">
            <a:spAutoFit/>
          </a:bodyPr>
          <a:lstStyle/>
          <a:p>
            <a:pPr algn="ctr" defTabSz="1100639" latinLnBrk="1" hangingPunct="0">
              <a:lnSpc>
                <a:spcPct val="110000"/>
              </a:lnSpc>
            </a:pPr>
            <a:r>
              <a:rPr lang="en-US" dirty="0">
                <a:latin typeface="Segoe UI Light" charset="0"/>
                <a:ea typeface="Segoe UI Light" charset="0"/>
                <a:cs typeface="Segoe UI Light" charset="0"/>
                <a:sym typeface="Segoe UI"/>
              </a:rPr>
              <a:t>Enhanced VS Integration</a:t>
            </a:r>
          </a:p>
        </p:txBody>
      </p:sp>
      <p:sp>
        <p:nvSpPr>
          <p:cNvPr id="20" name="Rectangle 19"/>
          <p:cNvSpPr/>
          <p:nvPr/>
        </p:nvSpPr>
        <p:spPr>
          <a:xfrm>
            <a:off x="3717993" y="4314578"/>
            <a:ext cx="2125577" cy="397032"/>
          </a:xfrm>
          <a:prstGeom prst="rect">
            <a:avLst/>
          </a:prstGeom>
        </p:spPr>
        <p:txBody>
          <a:bodyPr wrap="square">
            <a:spAutoFit/>
          </a:bodyPr>
          <a:lstStyle/>
          <a:p>
            <a:pPr algn="ctr" defTabSz="1100639" latinLnBrk="1" hangingPunct="0">
              <a:lnSpc>
                <a:spcPct val="110000"/>
              </a:lnSpc>
            </a:pPr>
            <a:r>
              <a:rPr lang="en-US" dirty="0" err="1">
                <a:latin typeface="Segoe UI Light" charset="0"/>
                <a:ea typeface="Segoe UI Light" charset="0"/>
                <a:cs typeface="Segoe UI Light" charset="0"/>
              </a:rPr>
              <a:t>Xamarin.Forms</a:t>
            </a:r>
            <a:r>
              <a:rPr lang="en-US" dirty="0">
                <a:latin typeface="Segoe UI Light" charset="0"/>
                <a:ea typeface="Segoe UI Light" charset="0"/>
                <a:cs typeface="Segoe UI Light" charset="0"/>
              </a:rPr>
              <a:t> 2.0</a:t>
            </a:r>
          </a:p>
        </p:txBody>
      </p:sp>
      <p:sp>
        <p:nvSpPr>
          <p:cNvPr id="21" name="Rectangle 20"/>
          <p:cNvSpPr/>
          <p:nvPr/>
        </p:nvSpPr>
        <p:spPr>
          <a:xfrm>
            <a:off x="6543159" y="4314578"/>
            <a:ext cx="2232795" cy="369332"/>
          </a:xfrm>
          <a:prstGeom prst="rect">
            <a:avLst/>
          </a:prstGeom>
        </p:spPr>
        <p:txBody>
          <a:bodyPr wrap="square">
            <a:spAutoFit/>
          </a:bodyPr>
          <a:lstStyle/>
          <a:p>
            <a:pPr algn="ctr" defTabSz="1100639" latinLnBrk="1" hangingPunct="0"/>
            <a:r>
              <a:rPr lang="en-US" altLang="zh-CN" dirty="0">
                <a:latin typeface="Segoe UI Light" charset="0"/>
                <a:ea typeface="Segoe UI Light" charset="0"/>
                <a:cs typeface="Segoe UI Light" charset="0"/>
                <a:sym typeface="Segoe UI"/>
              </a:rPr>
              <a:t>iOS 9 &amp; Android M</a:t>
            </a:r>
          </a:p>
        </p:txBody>
      </p:sp>
      <p:sp>
        <p:nvSpPr>
          <p:cNvPr id="23" name="Rectangle 22"/>
          <p:cNvSpPr/>
          <p:nvPr/>
        </p:nvSpPr>
        <p:spPr>
          <a:xfrm>
            <a:off x="9377550" y="4297686"/>
            <a:ext cx="1604415" cy="646331"/>
          </a:xfrm>
          <a:prstGeom prst="rect">
            <a:avLst/>
          </a:prstGeom>
        </p:spPr>
        <p:txBody>
          <a:bodyPr wrap="square">
            <a:spAutoFit/>
          </a:bodyPr>
          <a:lstStyle/>
          <a:p>
            <a:pPr algn="ctr" defTabSz="1100639" latinLnBrk="1" hangingPunct="0"/>
            <a:r>
              <a:rPr lang="en-US" dirty="0">
                <a:latin typeface="Segoe UI Light" charset="0"/>
                <a:ea typeface="Segoe UI Light" charset="0"/>
                <a:cs typeface="Segoe UI Light" charset="0"/>
                <a:sym typeface="Segoe UI"/>
              </a:rPr>
              <a:t>Preview</a:t>
            </a:r>
          </a:p>
          <a:p>
            <a:pPr algn="ctr" defTabSz="1100639" latinLnBrk="1" hangingPunct="0"/>
            <a:r>
              <a:rPr lang="en-US" dirty="0">
                <a:latin typeface="Segoe UI Light" charset="0"/>
                <a:ea typeface="Segoe UI Light" charset="0"/>
                <a:cs typeface="Segoe UI Light" charset="0"/>
                <a:sym typeface="Segoe UI"/>
              </a:rPr>
              <a:t>Technologies</a:t>
            </a: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9391584" y="2174788"/>
            <a:ext cx="1712251" cy="1712251"/>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6848" y="2072608"/>
            <a:ext cx="1997787" cy="1997787"/>
          </a:xfrm>
          <a:prstGeom prst="rect">
            <a:avLst/>
          </a:prstGeom>
        </p:spPr>
      </p:pic>
    </p:spTree>
    <p:extLst>
      <p:ext uri="{BB962C8B-B14F-4D97-AF65-F5344CB8AC3E}">
        <p14:creationId xmlns:p14="http://schemas.microsoft.com/office/powerpoint/2010/main" val="17065035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4" name="Text Placeholder 3"/>
          <p:cNvSpPr>
            <a:spLocks noGrp="1"/>
          </p:cNvSpPr>
          <p:nvPr>
            <p:ph type="body" sz="quarter" idx="10"/>
          </p:nvPr>
        </p:nvSpPr>
        <p:spPr/>
        <p:txBody>
          <a:bodyPr/>
          <a:lstStyle/>
          <a:p>
            <a:r>
              <a:rPr lang="en-US" dirty="0"/>
              <a:t>Seamless Integration &amp; Setup</a:t>
            </a:r>
          </a:p>
          <a:p>
            <a:r>
              <a:rPr lang="en-US" dirty="0"/>
              <a:t>Resilient Build Connection</a:t>
            </a:r>
          </a:p>
          <a:p>
            <a:r>
              <a:rPr lang="en-US" dirty="0"/>
              <a:t>Enhanced iOS &amp; Android Designers</a:t>
            </a:r>
          </a:p>
        </p:txBody>
      </p:sp>
      <p:sp>
        <p:nvSpPr>
          <p:cNvPr id="12" name="Title 11"/>
          <p:cNvSpPr>
            <a:spLocks noGrp="1"/>
          </p:cNvSpPr>
          <p:nvPr>
            <p:ph type="title"/>
          </p:nvPr>
        </p:nvSpPr>
        <p:spPr/>
        <p:txBody>
          <a:bodyPr/>
          <a:lstStyle/>
          <a:p>
            <a:r>
              <a:rPr lang="en-US">
                <a:solidFill>
                  <a:srgbClr val="06AED0"/>
                </a:solidFill>
              </a:rPr>
              <a:t>Visual Studio Integration Enhancements</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0074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3" name="Text Placeholder 2"/>
          <p:cNvSpPr>
            <a:spLocks noGrp="1"/>
          </p:cNvSpPr>
          <p:nvPr>
            <p:ph type="body" sz="quarter" idx="10"/>
          </p:nvPr>
        </p:nvSpPr>
        <p:spPr/>
        <p:txBody>
          <a:bodyPr/>
          <a:lstStyle/>
          <a:p>
            <a:r>
              <a:rPr lang="en-US" dirty="0"/>
              <a:t>Deep Integrations with iOS 9 and Android Marshmallow</a:t>
            </a:r>
          </a:p>
          <a:p>
            <a:pPr lvl="1"/>
            <a:r>
              <a:rPr lang="en-US" dirty="0"/>
              <a:t>Material Design (</a:t>
            </a:r>
            <a:r>
              <a:rPr lang="en-US" dirty="0" err="1"/>
              <a:t>AppCompat</a:t>
            </a:r>
            <a:r>
              <a:rPr lang="en-US" dirty="0"/>
              <a:t>)</a:t>
            </a:r>
          </a:p>
          <a:p>
            <a:r>
              <a:rPr lang="en-US" dirty="0"/>
              <a:t>Performance Optimizations</a:t>
            </a:r>
          </a:p>
          <a:p>
            <a:r>
              <a:rPr lang="en-US" dirty="0"/>
              <a:t>Pre-compiled XAML</a:t>
            </a:r>
          </a:p>
          <a:p>
            <a:r>
              <a:rPr lang="en-US" dirty="0"/>
              <a:t>Windows 10 (UWP) Preview</a:t>
            </a:r>
          </a:p>
          <a:p>
            <a:r>
              <a:rPr lang="en-US" dirty="0"/>
              <a:t>New Gestures</a:t>
            </a:r>
          </a:p>
          <a:p>
            <a:endParaRPr lang="en-US" dirty="0"/>
          </a:p>
          <a:p>
            <a:pPr lvl="1"/>
            <a:endParaRPr lang="en-US" dirty="0"/>
          </a:p>
        </p:txBody>
      </p:sp>
      <p:sp>
        <p:nvSpPr>
          <p:cNvPr id="12" name="Title 11"/>
          <p:cNvSpPr>
            <a:spLocks noGrp="1"/>
          </p:cNvSpPr>
          <p:nvPr>
            <p:ph type="title"/>
          </p:nvPr>
        </p:nvSpPr>
        <p:spPr/>
        <p:txBody>
          <a:bodyPr/>
          <a:lstStyle/>
          <a:p>
            <a:r>
              <a:rPr lang="en-US" dirty="0">
                <a:solidFill>
                  <a:srgbClr val="06AED0"/>
                </a:solidFill>
              </a:rPr>
              <a:t>Xamarin.Forms 2.0</a:t>
            </a: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3819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rgbClr val="06AED0"/>
                </a:solidFill>
              </a:rPr>
              <a:t>Demo</a:t>
            </a:r>
          </a:p>
        </p:txBody>
      </p:sp>
    </p:spTree>
    <p:extLst>
      <p:ext uri="{BB962C8B-B14F-4D97-AF65-F5344CB8AC3E}">
        <p14:creationId xmlns:p14="http://schemas.microsoft.com/office/powerpoint/2010/main" val="4417337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029651" y="2173012"/>
            <a:ext cx="7924247" cy="1569660"/>
          </a:xfrm>
          <a:prstGeom prst="rect">
            <a:avLst/>
          </a:prstGeom>
        </p:spPr>
        <p:txBody>
          <a:bodyPr wrap="square">
            <a:spAutoFit/>
          </a:bodyPr>
          <a:lstStyle/>
          <a:p>
            <a:pPr lvl="0" algn="ctr"/>
            <a:r>
              <a:rPr lang="en-US" sz="4800" dirty="0">
                <a:solidFill>
                  <a:schemeClr val="tx1">
                    <a:lumMod val="65000"/>
                    <a:lumOff val="35000"/>
                  </a:schemeClr>
                </a:solidFill>
                <a:latin typeface="Segoe UI Light"/>
                <a:cs typeface="Segoe UI Light"/>
              </a:rPr>
              <a:t>Make it </a:t>
            </a:r>
            <a:r>
              <a:rPr lang="en-US" sz="4800" dirty="0">
                <a:solidFill>
                  <a:srgbClr val="48B3CA"/>
                </a:solidFill>
                <a:latin typeface="Segoe UI" charset="0"/>
                <a:ea typeface="Segoe UI" charset="0"/>
                <a:cs typeface="Segoe UI" charset="0"/>
              </a:rPr>
              <a:t>fast</a:t>
            </a:r>
            <a:r>
              <a:rPr lang="en-US" sz="4800" dirty="0">
                <a:solidFill>
                  <a:schemeClr val="tx1">
                    <a:lumMod val="65000"/>
                    <a:lumOff val="35000"/>
                  </a:schemeClr>
                </a:solidFill>
                <a:latin typeface="Segoe UI Light"/>
                <a:cs typeface="Segoe UI Light"/>
              </a:rPr>
              <a:t>, </a:t>
            </a:r>
            <a:r>
              <a:rPr lang="en-US" sz="4800" dirty="0">
                <a:solidFill>
                  <a:srgbClr val="90CA47"/>
                </a:solidFill>
                <a:latin typeface="Segoe UI" charset="0"/>
                <a:ea typeface="Segoe UI" charset="0"/>
                <a:cs typeface="Segoe UI" charset="0"/>
              </a:rPr>
              <a:t>easy</a:t>
            </a:r>
            <a:r>
              <a:rPr lang="en-US" sz="4800" dirty="0">
                <a:solidFill>
                  <a:schemeClr val="tx1">
                    <a:lumMod val="75000"/>
                    <a:lumOff val="25000"/>
                  </a:schemeClr>
                </a:solidFill>
                <a:latin typeface="Segoe UI Light" charset="0"/>
                <a:ea typeface="Segoe UI Light" charset="0"/>
                <a:cs typeface="Segoe UI Light" charset="0"/>
              </a:rPr>
              <a:t>,</a:t>
            </a:r>
            <a:r>
              <a:rPr lang="en-US" sz="4800" dirty="0">
                <a:solidFill>
                  <a:schemeClr val="tx1">
                    <a:lumMod val="65000"/>
                    <a:lumOff val="35000"/>
                  </a:schemeClr>
                </a:solidFill>
                <a:latin typeface="Segoe UI Light"/>
                <a:cs typeface="Segoe UI Light"/>
              </a:rPr>
              <a:t> and </a:t>
            </a:r>
            <a:r>
              <a:rPr lang="en-US" sz="4800" dirty="0">
                <a:solidFill>
                  <a:srgbClr val="9377CE"/>
                </a:solidFill>
                <a:latin typeface="Segoe UI" charset="0"/>
                <a:ea typeface="Segoe UI" charset="0"/>
                <a:cs typeface="Segoe UI" charset="0"/>
              </a:rPr>
              <a:t>fun</a:t>
            </a:r>
            <a:r>
              <a:rPr lang="en-US" sz="4800" dirty="0">
                <a:solidFill>
                  <a:schemeClr val="tx1">
                    <a:lumMod val="65000"/>
                    <a:lumOff val="35000"/>
                  </a:schemeClr>
                </a:solidFill>
                <a:latin typeface="Segoe UI Light"/>
                <a:cs typeface="Segoe UI Light"/>
              </a:rPr>
              <a:t> to create great mobile apps.</a:t>
            </a:r>
            <a:endParaRPr lang="en-US" sz="4800" kern="0" dirty="0">
              <a:solidFill>
                <a:schemeClr val="tx1">
                  <a:lumMod val="65000"/>
                  <a:lumOff val="35000"/>
                </a:schemeClr>
              </a:solidFill>
              <a:latin typeface="Segoe UI Light"/>
              <a:ea typeface="Segoe UI" pitchFamily="34" charset="0"/>
              <a:cs typeface="Segoe UI Ligh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539" y="150829"/>
            <a:ext cx="7909677" cy="6858000"/>
          </a:xfrm>
          <a:prstGeom prst="rect">
            <a:avLst/>
          </a:prstGeom>
        </p:spPr>
      </p:pic>
      <p:sp>
        <p:nvSpPr>
          <p:cNvPr id="7" name="Title 22"/>
          <p:cNvSpPr>
            <a:spLocks noGrp="1"/>
          </p:cNvSpPr>
          <p:nvPr>
            <p:ph type="title"/>
          </p:nvPr>
        </p:nvSpPr>
        <p:spPr/>
        <p:txBody>
          <a:bodyPr/>
          <a:lstStyle/>
          <a:p>
            <a:r>
              <a:rPr lang="en-US" dirty="0">
                <a:solidFill>
                  <a:srgbClr val="06AED0"/>
                </a:solidFill>
              </a:rPr>
              <a:t>Xamarin’s Mission</a:t>
            </a:r>
          </a:p>
        </p:txBody>
      </p:sp>
    </p:spTree>
    <p:extLst>
      <p:ext uri="{BB962C8B-B14F-4D97-AF65-F5344CB8AC3E}">
        <p14:creationId xmlns:p14="http://schemas.microsoft.com/office/powerpoint/2010/main" val="20156153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28" y="1805861"/>
            <a:ext cx="3200400" cy="3200400"/>
          </a:xfrm>
          <a:prstGeom prst="rect">
            <a:avLst/>
          </a:prstGeom>
        </p:spPr>
      </p:pic>
      <p:sp>
        <p:nvSpPr>
          <p:cNvPr id="12" name="Title 11"/>
          <p:cNvSpPr>
            <a:spLocks noGrp="1"/>
          </p:cNvSpPr>
          <p:nvPr>
            <p:ph type="title"/>
          </p:nvPr>
        </p:nvSpPr>
        <p:spPr/>
        <p:txBody>
          <a:bodyPr/>
          <a:lstStyle/>
          <a:p>
            <a:r>
              <a:rPr lang="en-US" b="1" dirty="0">
                <a:solidFill>
                  <a:srgbClr val="06AED0"/>
                </a:solidFill>
              </a:rPr>
              <a:t>Preview Technologies</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60" y="1929379"/>
            <a:ext cx="3200400" cy="320040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15591" y="906196"/>
            <a:ext cx="4572000" cy="4572000"/>
          </a:xfrm>
          <a:prstGeom prst="rect">
            <a:avLst/>
          </a:prstGeom>
        </p:spPr>
      </p:pic>
      <p:sp>
        <p:nvSpPr>
          <p:cNvPr id="26" name="Rectangle 25"/>
          <p:cNvSpPr/>
          <p:nvPr/>
        </p:nvSpPr>
        <p:spPr>
          <a:xfrm>
            <a:off x="853046" y="4931263"/>
            <a:ext cx="2542564" cy="430887"/>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sym typeface="Segoe UI"/>
              </a:rPr>
              <a:t>Profiler</a:t>
            </a:r>
          </a:p>
        </p:txBody>
      </p:sp>
      <p:sp>
        <p:nvSpPr>
          <p:cNvPr id="27" name="Rectangle 26"/>
          <p:cNvSpPr/>
          <p:nvPr/>
        </p:nvSpPr>
        <p:spPr>
          <a:xfrm>
            <a:off x="4684577" y="4776465"/>
            <a:ext cx="2825166" cy="769441"/>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Objective Sharpie</a:t>
            </a:r>
          </a:p>
          <a:p>
            <a:pPr algn="ctr" defTabSz="1100639" latinLnBrk="1" hangingPunct="0">
              <a:lnSpc>
                <a:spcPct val="110000"/>
              </a:lnSpc>
            </a:pPr>
            <a:r>
              <a:rPr lang="en-US" sz="2000" dirty="0" err="1">
                <a:latin typeface="Segoe UI Light" charset="0"/>
                <a:ea typeface="Segoe UI Light" charset="0"/>
                <a:cs typeface="Segoe UI Light" charset="0"/>
              </a:rPr>
              <a:t>CocoaPod</a:t>
            </a:r>
            <a:r>
              <a:rPr lang="en-US" sz="2000" dirty="0">
                <a:latin typeface="Segoe UI Light" charset="0"/>
                <a:ea typeface="Segoe UI Light" charset="0"/>
                <a:cs typeface="Segoe UI Light" charset="0"/>
              </a:rPr>
              <a:t> Integration</a:t>
            </a:r>
          </a:p>
        </p:txBody>
      </p:sp>
      <p:sp>
        <p:nvSpPr>
          <p:cNvPr id="29" name="Rectangle 28"/>
          <p:cNvSpPr/>
          <p:nvPr/>
        </p:nvSpPr>
        <p:spPr>
          <a:xfrm>
            <a:off x="8587605" y="4973995"/>
            <a:ext cx="2232795" cy="400110"/>
          </a:xfrm>
          <a:prstGeom prst="rect">
            <a:avLst/>
          </a:prstGeom>
        </p:spPr>
        <p:txBody>
          <a:bodyPr wrap="square">
            <a:spAutoFit/>
          </a:bodyPr>
          <a:lstStyle/>
          <a:p>
            <a:pPr algn="ctr" defTabSz="1100639" latinLnBrk="1" hangingPunct="0"/>
            <a:r>
              <a:rPr lang="en-US" altLang="zh-CN" sz="2000">
                <a:latin typeface="Segoe UI Light" charset="0"/>
                <a:ea typeface="Segoe UI Light" charset="0"/>
                <a:cs typeface="Segoe UI Light" charset="0"/>
                <a:sym typeface="Segoe UI"/>
              </a:rPr>
              <a:t>Inspector</a:t>
            </a:r>
            <a:endParaRPr lang="en-US" altLang="zh-CN" sz="2000" dirty="0">
              <a:latin typeface="Segoe UI Light" charset="0"/>
              <a:ea typeface="Segoe UI Light" charset="0"/>
              <a:cs typeface="Segoe UI Light" charset="0"/>
              <a:sym typeface="Segoe UI"/>
            </a:endParaRPr>
          </a:p>
        </p:txBody>
      </p:sp>
    </p:spTree>
    <p:extLst>
      <p:ext uri="{BB962C8B-B14F-4D97-AF65-F5344CB8AC3E}">
        <p14:creationId xmlns:p14="http://schemas.microsoft.com/office/powerpoint/2010/main" val="15171341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rgbClr val="06AED0"/>
                </a:solidFill>
              </a:rPr>
              <a:t>Demo</a:t>
            </a:r>
          </a:p>
        </p:txBody>
      </p:sp>
    </p:spTree>
    <p:extLst>
      <p:ext uri="{BB962C8B-B14F-4D97-AF65-F5344CB8AC3E}">
        <p14:creationId xmlns:p14="http://schemas.microsoft.com/office/powerpoint/2010/main" val="15376857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67464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06AED0"/>
                </a:solidFill>
              </a:rPr>
              <a:t>Challenges</a:t>
            </a: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a:t>Device Fragmentation</a:t>
            </a:r>
          </a:p>
          <a:p>
            <a:pPr marL="0" indent="0">
              <a:lnSpc>
                <a:spcPct val="150000"/>
              </a:lnSpc>
              <a:buNone/>
            </a:pPr>
            <a:r>
              <a:rPr lang="en-US" sz="3200" dirty="0"/>
              <a:t>App Complexity</a:t>
            </a:r>
          </a:p>
          <a:p>
            <a:pPr marL="0" indent="0">
              <a:lnSpc>
                <a:spcPct val="150000"/>
              </a:lnSpc>
              <a:buNone/>
            </a:pPr>
            <a:r>
              <a:rPr lang="en-US" sz="3200" dirty="0"/>
              <a:t>Fast Release Cycles</a:t>
            </a:r>
          </a:p>
          <a:p>
            <a:pPr marL="0" indent="0">
              <a:lnSpc>
                <a:spcPct val="150000"/>
              </a:lnSpc>
              <a:buNone/>
            </a:pPr>
            <a:r>
              <a:rPr lang="en-US" sz="3200" dirty="0"/>
              <a:t>Short Sessions</a:t>
            </a:r>
          </a:p>
          <a:p>
            <a:pPr marL="0" indent="0">
              <a:lnSpc>
                <a:spcPct val="150000"/>
              </a:lnSpc>
              <a:buNone/>
            </a:pPr>
            <a:r>
              <a:rPr lang="en-US" sz="3200" dirty="0"/>
              <a:t>High Mobile User Expectations</a:t>
            </a:r>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8283880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a:solidFill>
                  <a:srgbClr val="06AED0"/>
                </a:solidFill>
              </a:rPr>
              <a:t>On Mobile, Quality is Hard</a:t>
            </a: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10</a:t>
                  </a:r>
                </a:p>
                <a:p>
                  <a:pPr algn="ctr">
                    <a:lnSpc>
                      <a:spcPct val="120000"/>
                    </a:lnSpc>
                  </a:pPr>
                  <a:r>
                    <a:rPr lang="en-US" dirty="0">
                      <a:solidFill>
                        <a:schemeClr val="bg1">
                          <a:lumMod val="50000"/>
                        </a:schemeClr>
                      </a:solidFill>
                      <a:latin typeface="+mn-lt"/>
                      <a:cs typeface="Helvetica" panose="020B0604020202020204" pitchFamily="34" charset="0"/>
                    </a:rPr>
                    <a:t>24K+</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Distinct 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a:p>
                  <a:pPr>
                    <a:lnSpc>
                      <a:spcPct val="120000"/>
                    </a:lnSpc>
                  </a:pPr>
                  <a:r>
                    <a:rPr lang="en-US" dirty="0">
                      <a:solidFill>
                        <a:schemeClr val="bg1">
                          <a:lumMod val="50000"/>
                        </a:schemeClr>
                      </a:solidFill>
                      <a:latin typeface="+mj-lt"/>
                      <a:cs typeface="Helvetica" panose="020B0604020202020204" pitchFamily="34" charset="0"/>
                    </a:rPr>
                    <a:t>Manufacturers</a:t>
                  </a:r>
                </a:p>
                <a:p>
                  <a:pPr>
                    <a:lnSpc>
                      <a:spcPct val="120000"/>
                    </a:lnSpc>
                  </a:pPr>
                  <a:r>
                    <a:rPr lang="en-US" dirty="0">
                      <a:solidFill>
                        <a:schemeClr val="bg1">
                          <a:lumMod val="50000"/>
                        </a:schemeClr>
                      </a:solidFill>
                      <a:latin typeface="+mj-lt"/>
                      <a:cs typeface="Helvetica" panose="020B0604020202020204" pitchFamily="34" charset="0"/>
                    </a:rPr>
                    <a:t>Screen configurations</a:t>
                  </a: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322667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Android diversification</a:t>
            </a: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10367186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iOS diversification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series only</a:t>
            </a: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Pro only</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a:solidFill>
                  <a:srgbClr val="27A5BE"/>
                </a:solidFill>
                <a:latin typeface="Segoe UI Semibold" charset="0"/>
                <a:ea typeface="Segoe UI Semibold" charset="0"/>
                <a:cs typeface="Segoe UI Semibold" charset="0"/>
              </a:rPr>
              <a:t>Form factors</a:t>
            </a:r>
            <a:endParaRPr lang="en-US" sz="2400"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414233" y="5622846"/>
            <a:ext cx="3392515" cy="498598"/>
          </a:xfrm>
          <a:prstGeom prst="rect">
            <a:avLst/>
          </a:prstGeom>
        </p:spPr>
        <p:txBody>
          <a:bodyPr wrap="square">
            <a:spAutoFit/>
          </a:bodyPr>
          <a:lstStyle/>
          <a:p>
            <a:pPr algn="ctr" defTabSz="1100639" latinLnBrk="1" hangingPunct="0">
              <a:lnSpc>
                <a:spcPct val="110000"/>
              </a:lnSpc>
            </a:pPr>
            <a:r>
              <a:rPr lang="en-US" sz="2400" b="1" dirty="0">
                <a:solidFill>
                  <a:srgbClr val="27A5BE"/>
                </a:solidFill>
                <a:latin typeface="Segoe UI Semibold" charset="0"/>
                <a:ea typeface="Segoe UI Semibold" charset="0"/>
                <a:cs typeface="Segoe UI Semibold" charset="0"/>
              </a:rPr>
              <a:t>iOS </a:t>
            </a:r>
            <a:r>
              <a:rPr lang="en-US" sz="2400" b="1">
                <a:solidFill>
                  <a:srgbClr val="27A5BE"/>
                </a:solidFill>
                <a:latin typeface="Segoe UI Semibold" charset="0"/>
                <a:ea typeface="Segoe UI Semibold" charset="0"/>
                <a:cs typeface="Segoe UI Semibold" charset="0"/>
              </a:rPr>
              <a:t>9 features</a:t>
            </a:r>
            <a:endParaRPr lang="en-US" sz="2400"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344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3C90D1"/>
                </a:solidFill>
                <a:latin typeface="+mn-lt"/>
                <a:cs typeface="Arial"/>
              </a:rPr>
              <a:t>Thousands of </a:t>
            </a:r>
            <a:r>
              <a:rPr lang="en-US" sz="1867" dirty="0" err="1">
                <a:solidFill>
                  <a:srgbClr val="3C90D1"/>
                </a:solidFill>
                <a:latin typeface="+mn-lt"/>
                <a:cs typeface="Arial"/>
              </a:rPr>
              <a:t>iOS</a:t>
            </a:r>
            <a:r>
              <a:rPr lang="en-US" sz="1867" dirty="0">
                <a:solidFill>
                  <a:srgbClr val="3C90D1"/>
                </a:solidFill>
                <a:latin typeface="+mn-lt"/>
                <a:cs typeface="Arial"/>
              </a:rPr>
              <a:t> and Android APIs</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Public 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A73AB8"/>
                </a:solidFill>
                <a:latin typeface="+mn-lt"/>
                <a:cs typeface="Arial"/>
              </a:rPr>
              <a:t>Backend integrations</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latin typeface="+mn-lt"/>
                <a:cs typeface="Arial"/>
              </a:rPr>
              <a:t>Memory, CPU and network constraints</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a:solidFill>
                  <a:srgbClr val="06AED0"/>
                </a:solidFill>
              </a:rPr>
              <a:t>App Complexity</a:t>
            </a: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Tap</a:t>
                </a: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Scroll</a:t>
                </a: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Swipe</a:t>
                </a: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Pinch</a:t>
                </a: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Multi Finger</a:t>
                </a: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Text Entry</a:t>
                </a: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Rotation</a:t>
                </a: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GPS</a:t>
                </a:r>
              </a:p>
            </p:txBody>
          </p:sp>
        </p:grpSp>
      </p:grpSp>
    </p:spTree>
    <p:extLst>
      <p:ext uri="{BB962C8B-B14F-4D97-AF65-F5344CB8AC3E}">
        <p14:creationId xmlns:p14="http://schemas.microsoft.com/office/powerpoint/2010/main" val="15835710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69239" y="289511"/>
            <a:ext cx="12170853" cy="899665"/>
          </a:xfrm>
        </p:spPr>
        <p:txBody>
          <a:bodyPr>
            <a:noAutofit/>
          </a:bodyPr>
          <a:lstStyle/>
          <a:p>
            <a:r>
              <a:rPr lang="en-US" sz="3600" dirty="0">
                <a:solidFill>
                  <a:srgbClr val="06AED0"/>
                </a:solidFill>
                <a:latin typeface="Segoe UI" charset="0"/>
                <a:ea typeface="Segoe UI" charset="0"/>
                <a:cs typeface="Segoe UI" charset="0"/>
              </a:rPr>
              <a:t>Xamarin Test Cloud: </a:t>
            </a:r>
            <a:r>
              <a:rPr lang="en-US" sz="3600" dirty="0">
                <a:solidFill>
                  <a:srgbClr val="06AED0"/>
                </a:solidFill>
              </a:rPr>
              <a:t>automated testing on thousands of devices</a:t>
            </a:r>
          </a:p>
        </p:txBody>
      </p:sp>
      <p:sp>
        <p:nvSpPr>
          <p:cNvPr id="24" name="Rectangle 23"/>
          <p:cNvSpPr/>
          <p:nvPr/>
        </p:nvSpPr>
        <p:spPr>
          <a:xfrm>
            <a:off x="1" y="5872101"/>
            <a:ext cx="5628175"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695" y="983905"/>
            <a:ext cx="10616935" cy="6984225"/>
          </a:xfrm>
          <a:prstGeom prst="rect">
            <a:avLst/>
          </a:prstGeom>
        </p:spPr>
      </p:pic>
    </p:spTree>
    <p:extLst>
      <p:ext uri="{BB962C8B-B14F-4D97-AF65-F5344CB8AC3E}">
        <p14:creationId xmlns:p14="http://schemas.microsoft.com/office/powerpoint/2010/main" val="11498254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661271" y="4280220"/>
            <a:ext cx="3291285"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Stay current</a:t>
            </a:r>
            <a:endParaRPr lang="en-US" sz="2400" kern="0" dirty="0">
              <a:solidFill>
                <a:schemeClr val="tx1">
                  <a:lumMod val="65000"/>
                  <a:lumOff val="35000"/>
                </a:schemeClr>
              </a:solidFill>
              <a:latin typeface="Segoe UI Light"/>
              <a:ea typeface="Segoe UI" pitchFamily="34" charset="0"/>
              <a:cs typeface="Segoe UI Light"/>
            </a:endParaRPr>
          </a:p>
        </p:txBody>
      </p:sp>
      <p:sp>
        <p:nvSpPr>
          <p:cNvPr id="7" name="Title 22"/>
          <p:cNvSpPr>
            <a:spLocks noGrp="1"/>
          </p:cNvSpPr>
          <p:nvPr>
            <p:ph type="title"/>
          </p:nvPr>
        </p:nvSpPr>
        <p:spPr/>
        <p:txBody>
          <a:bodyPr/>
          <a:lstStyle/>
          <a:p>
            <a:r>
              <a:rPr lang="en-US" dirty="0">
                <a:solidFill>
                  <a:srgbClr val="06AED0"/>
                </a:solidFill>
              </a:rPr>
              <a:t>Your priorities when building apps</a:t>
            </a:r>
          </a:p>
        </p:txBody>
      </p:sp>
      <p:sp>
        <p:nvSpPr>
          <p:cNvPr id="9" name="Rectangle 8"/>
          <p:cNvSpPr/>
          <p:nvPr/>
        </p:nvSpPr>
        <p:spPr>
          <a:xfrm>
            <a:off x="3172434" y="4280219"/>
            <a:ext cx="3115637"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Works Everywhere</a:t>
            </a:r>
            <a:endParaRPr lang="en-US" sz="2400" kern="0" dirty="0">
              <a:solidFill>
                <a:schemeClr val="tx1">
                  <a:lumMod val="65000"/>
                  <a:lumOff val="35000"/>
                </a:schemeClr>
              </a:solidFill>
              <a:latin typeface="Segoe UI Light"/>
              <a:ea typeface="Segoe UI" pitchFamily="34" charset="0"/>
              <a:cs typeface="Segoe UI Light"/>
            </a:endParaRPr>
          </a:p>
        </p:txBody>
      </p:sp>
      <p:sp>
        <p:nvSpPr>
          <p:cNvPr id="10" name="Rectangle 9"/>
          <p:cNvSpPr/>
          <p:nvPr/>
        </p:nvSpPr>
        <p:spPr>
          <a:xfrm>
            <a:off x="240969" y="4280219"/>
            <a:ext cx="3378631" cy="830997"/>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Native</a:t>
            </a:r>
          </a:p>
          <a:p>
            <a:pPr lvl="0" algn="ctr"/>
            <a:r>
              <a:rPr lang="en-US" sz="2400" kern="0" dirty="0">
                <a:solidFill>
                  <a:schemeClr val="tx1">
                    <a:lumMod val="65000"/>
                    <a:lumOff val="35000"/>
                  </a:schemeClr>
                </a:solidFill>
                <a:latin typeface="Segoe UI Light"/>
                <a:ea typeface="Segoe UI" pitchFamily="34" charset="0"/>
                <a:cs typeface="Segoe UI Light"/>
              </a:rPr>
              <a:t>5-Star App</a:t>
            </a:r>
          </a:p>
        </p:txBody>
      </p:sp>
      <p:sp>
        <p:nvSpPr>
          <p:cNvPr id="8" name="Rectangle 7"/>
          <p:cNvSpPr/>
          <p:nvPr/>
        </p:nvSpPr>
        <p:spPr>
          <a:xfrm>
            <a:off x="5960764" y="4280220"/>
            <a:ext cx="3115637"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Integration</a:t>
            </a:r>
            <a:endParaRPr lang="en-US" sz="2400" kern="0" dirty="0">
              <a:solidFill>
                <a:schemeClr val="tx1">
                  <a:lumMod val="65000"/>
                  <a:lumOff val="35000"/>
                </a:schemeClr>
              </a:solidFill>
              <a:latin typeface="Segoe UI Light"/>
              <a:ea typeface="Segoe UI" pitchFamily="34" charset="0"/>
              <a:cs typeface="Segoe UI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00" y="1744278"/>
            <a:ext cx="2408333" cy="240833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071" y="1748864"/>
            <a:ext cx="2408333" cy="240833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3952" y="1449216"/>
            <a:ext cx="2904153" cy="290415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7351" y="1889210"/>
            <a:ext cx="2261301" cy="2261301"/>
          </a:xfrm>
          <a:prstGeom prst="rect">
            <a:avLst/>
          </a:prstGeom>
        </p:spPr>
      </p:pic>
    </p:spTree>
    <p:extLst>
      <p:ext uri="{BB962C8B-B14F-4D97-AF65-F5344CB8AC3E}">
        <p14:creationId xmlns:p14="http://schemas.microsoft.com/office/powerpoint/2010/main" val="126048840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What’s new in </a:t>
            </a:r>
            <a:r>
              <a:rPr lang="en-US" dirty="0">
                <a:solidFill>
                  <a:srgbClr val="06AED0"/>
                </a:solidFill>
                <a:latin typeface="Segoe UI" charset="0"/>
                <a:ea typeface="Segoe UI" charset="0"/>
                <a:cs typeface="Segoe UI" charset="0"/>
              </a:rPr>
              <a:t>Xamarin Test Cloud</a:t>
            </a:r>
            <a:r>
              <a:rPr lang="en-US" dirty="0">
                <a:solidFill>
                  <a:srgbClr val="06AED0"/>
                </a:solidFill>
              </a:rPr>
              <a:t>?</a:t>
            </a:r>
          </a:p>
        </p:txBody>
      </p:sp>
      <p:sp>
        <p:nvSpPr>
          <p:cNvPr id="18" name="Rectangle 17"/>
          <p:cNvSpPr/>
          <p:nvPr/>
        </p:nvSpPr>
        <p:spPr>
          <a:xfrm>
            <a:off x="1638299" y="4543598"/>
            <a:ext cx="2704563" cy="904863"/>
          </a:xfrm>
          <a:prstGeom prst="rect">
            <a:avLst/>
          </a:prstGeom>
        </p:spPr>
        <p:txBody>
          <a:bodyPr wrap="square">
            <a:spAutoFit/>
          </a:bodyPr>
          <a:lstStyle/>
          <a:p>
            <a:pPr algn="ctr" defTabSz="1100639" latinLnBrk="1" hangingPunct="0">
              <a:lnSpc>
                <a:spcPct val="110000"/>
              </a:lnSpc>
            </a:pPr>
            <a:r>
              <a:rPr lang="en-US" sz="2400" dirty="0">
                <a:latin typeface="Segoe UI Light" charset="0"/>
                <a:ea typeface="Segoe UI Light" charset="0"/>
                <a:cs typeface="Segoe UI Light" charset="0"/>
                <a:sym typeface="Segoe UI"/>
              </a:rPr>
              <a:t>Integrated</a:t>
            </a:r>
            <a:br>
              <a:rPr lang="en-US" sz="2400" dirty="0">
                <a:latin typeface="Segoe UI Light" charset="0"/>
                <a:ea typeface="Segoe UI Light" charset="0"/>
                <a:cs typeface="Segoe UI Light" charset="0"/>
                <a:sym typeface="Segoe UI"/>
              </a:rPr>
            </a:br>
            <a:r>
              <a:rPr lang="en-US" sz="2400" dirty="0">
                <a:latin typeface="Segoe UI Light" charset="0"/>
                <a:ea typeface="Segoe UI Light" charset="0"/>
                <a:cs typeface="Segoe UI Light" charset="0"/>
                <a:sym typeface="Segoe UI"/>
              </a:rPr>
              <a:t>with Platform</a:t>
            </a:r>
          </a:p>
        </p:txBody>
      </p:sp>
      <p:sp>
        <p:nvSpPr>
          <p:cNvPr id="20" name="Rectangle 19"/>
          <p:cNvSpPr/>
          <p:nvPr/>
        </p:nvSpPr>
        <p:spPr>
          <a:xfrm>
            <a:off x="4814002" y="4597436"/>
            <a:ext cx="3076202" cy="498597"/>
          </a:xfrm>
          <a:prstGeom prst="rect">
            <a:avLst/>
          </a:prstGeom>
        </p:spPr>
        <p:txBody>
          <a:bodyPr wrap="square">
            <a:spAutoFit/>
          </a:bodyPr>
          <a:lstStyle/>
          <a:p>
            <a:pPr algn="ctr" defTabSz="1100639" latinLnBrk="1" hangingPunct="0">
              <a:lnSpc>
                <a:spcPct val="110000"/>
              </a:lnSpc>
            </a:pPr>
            <a:r>
              <a:rPr lang="en-US" sz="2400" dirty="0" err="1">
                <a:latin typeface="Segoe UI Light" charset="0"/>
                <a:ea typeface="Segoe UI Light" charset="0"/>
                <a:cs typeface="Segoe UI Light" charset="0"/>
              </a:rPr>
              <a:t>UITest</a:t>
            </a:r>
            <a:r>
              <a:rPr lang="en-US" sz="2400" dirty="0">
                <a:latin typeface="Segoe UI Light" charset="0"/>
                <a:ea typeface="Segoe UI Light" charset="0"/>
                <a:cs typeface="Segoe UI Light" charset="0"/>
              </a:rPr>
              <a:t> 1.0</a:t>
            </a: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361343" y="4557962"/>
            <a:ext cx="2705309" cy="461665"/>
          </a:xfrm>
          <a:prstGeom prst="rect">
            <a:avLst/>
          </a:prstGeom>
        </p:spPr>
        <p:txBody>
          <a:bodyPr wrap="square">
            <a:spAutoFit/>
          </a:bodyPr>
          <a:lstStyle/>
          <a:p>
            <a:pPr algn="ctr" defTabSz="1100639" latinLnBrk="1" hangingPunct="0"/>
            <a:r>
              <a:rPr lang="en-US" sz="2400" dirty="0">
                <a:latin typeface="Segoe UI Light" charset="0"/>
                <a:ea typeface="Segoe UI Light" charset="0"/>
                <a:cs typeface="Segoe UI Light" charset="0"/>
                <a:sym typeface="Segoe UI"/>
              </a:rPr>
              <a:t>Test Recorder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343" y="1892128"/>
            <a:ext cx="2705309" cy="27053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001" y="1733441"/>
            <a:ext cx="3076203" cy="30762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614" y="1568142"/>
            <a:ext cx="3360889" cy="3360889"/>
          </a:xfrm>
          <a:prstGeom prst="rect">
            <a:avLst/>
          </a:prstGeom>
        </p:spPr>
      </p:pic>
    </p:spTree>
    <p:extLst>
      <p:ext uri="{BB962C8B-B14F-4D97-AF65-F5344CB8AC3E}">
        <p14:creationId xmlns:p14="http://schemas.microsoft.com/office/powerpoint/2010/main" val="4250971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56450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Insights – Real-time monitoring</a:t>
            </a: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latin typeface="+mn-lt"/>
                <a:cs typeface="Helvetica" panose="020B0604020202020204" pitchFamily="34" charset="0"/>
              </a:rPr>
              <a:t>Supports</a:t>
            </a: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6969473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Report</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Automatically report any uncaught managed or native exception.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Report your own caught exceptions with simple cross-platform API.</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126520434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Track</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any event that occurs in your application.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Even track performance of how long an operation takes.</a:t>
            </a: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16306349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Identify</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800"/>
            <a:ext cx="3832366" cy="1235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Combine event tracking with user identification to resolve issues faster.</a:t>
            </a: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17070565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a:solidFill>
                  <a:schemeClr val="bg1">
                    <a:lumMod val="50000"/>
                  </a:schemeClr>
                </a:solidFill>
                <a:latin typeface="+mj-lt"/>
                <a:cs typeface="Helvetica" panose="020B0604020202020204" pitchFamily="34" charset="0"/>
              </a:rPr>
              <a:t>Simple integrations into popular services</a:t>
            </a:r>
          </a:p>
          <a:p>
            <a:pPr marL="0" indent="0" algn="ctr">
              <a:buNone/>
            </a:pPr>
            <a:r>
              <a:rPr lang="en-US" sz="2800" dirty="0">
                <a:solidFill>
                  <a:schemeClr val="bg1">
                    <a:lumMod val="50000"/>
                  </a:schemeClr>
                </a:solidFill>
                <a:latin typeface="+mj-lt"/>
                <a:cs typeface="Helvetica" panose="020B0604020202020204" pitchFamily="34" charset="0"/>
              </a:rPr>
              <a:t>for mission critical notifications.</a:t>
            </a:r>
          </a:p>
        </p:txBody>
      </p:sp>
      <p:sp>
        <p:nvSpPr>
          <p:cNvPr id="2" name="Title 1"/>
          <p:cNvSpPr>
            <a:spLocks noGrp="1"/>
          </p:cNvSpPr>
          <p:nvPr>
            <p:ph type="title"/>
          </p:nvPr>
        </p:nvSpPr>
        <p:spPr/>
        <p:txBody>
          <a:bodyPr/>
          <a:lstStyle/>
          <a:p>
            <a:r>
              <a:rPr lang="en-US" dirty="0" err="1"/>
              <a:t>Xamarin Insights</a:t>
            </a:r>
            <a:r>
              <a:rPr lang="en-US" dirty="0"/>
              <a:t> – </a:t>
            </a:r>
            <a:r>
              <a:rPr lang="en-US" dirty="0" err="1"/>
              <a:t>Integrate</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12978935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Introducing </a:t>
            </a:r>
            <a:r>
              <a:rPr lang="en-US" dirty="0">
                <a:solidFill>
                  <a:srgbClr val="06AED0"/>
                </a:solidFill>
                <a:latin typeface="Segoe UI" charset="0"/>
                <a:ea typeface="Segoe UI" charset="0"/>
                <a:cs typeface="Segoe UI" charset="0"/>
              </a:rPr>
              <a:t>Xamarin Insights</a:t>
            </a: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11623517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843052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What’s </a:t>
            </a:r>
            <a:r>
              <a:rPr lang="en-US" dirty="0">
                <a:solidFill>
                  <a:srgbClr val="06AED0"/>
                </a:solidFill>
                <a:latin typeface="Segoe UI" charset="0"/>
                <a:ea typeface="Segoe UI" charset="0"/>
                <a:cs typeface="Segoe UI" charset="0"/>
              </a:rPr>
              <a:t>Xamarin University</a:t>
            </a:r>
            <a:r>
              <a:rPr lang="en-US" dirty="0">
                <a:solidFill>
                  <a:srgbClr val="06AED0"/>
                </a:solidFill>
              </a:rPr>
              <a:t>?</a:t>
            </a: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12163" y="6401094"/>
            <a:ext cx="5083700" cy="198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sym typeface="Segoe UI"/>
            </a:endParaRPr>
          </a:p>
          <a:p>
            <a:pPr defTabSz="1100639" latinLnBrk="1" hangingPunct="0"/>
            <a:endParaRPr lang="en-US" sz="2400" dirty="0">
              <a:latin typeface="Segoe UI Light" charset="0"/>
              <a:ea typeface="Segoe UI Light" charset="0"/>
              <a:cs typeface="Segoe UI Light" charset="0"/>
            </a:endParaRPr>
          </a:p>
        </p:txBody>
      </p:sp>
      <p:sp>
        <p:nvSpPr>
          <p:cNvPr id="16" name="Rectangle 15"/>
          <p:cNvSpPr/>
          <p:nvPr/>
        </p:nvSpPr>
        <p:spPr>
          <a:xfrm>
            <a:off x="9642544" y="3337883"/>
            <a:ext cx="2221092" cy="769441"/>
          </a:xfrm>
          <a:prstGeom prst="rect">
            <a:avLst/>
          </a:prstGeom>
        </p:spPr>
        <p:txBody>
          <a:bodyPr wrap="square">
            <a:spAutoFit/>
          </a:bodyPr>
          <a:lstStyle/>
          <a:p>
            <a:pPr algn="ctr" latinLnBrk="1" hangingPunct="0">
              <a:lnSpc>
                <a:spcPct val="110000"/>
              </a:lnSpc>
            </a:pPr>
            <a:r>
              <a:rPr lang="en-US" sz="2000" dirty="0">
                <a:latin typeface="Segoe UI Light" charset="0"/>
                <a:ea typeface="Segoe UI Light" charset="0"/>
                <a:cs typeface="Segoe UI Light" charset="0"/>
              </a:rPr>
              <a:t>Reduced renewal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pricing</a:t>
            </a:r>
          </a:p>
        </p:txBody>
      </p:sp>
      <p:sp>
        <p:nvSpPr>
          <p:cNvPr id="18" name="Rectangle 17"/>
          <p:cNvSpPr/>
          <p:nvPr/>
        </p:nvSpPr>
        <p:spPr>
          <a:xfrm>
            <a:off x="269240" y="3336954"/>
            <a:ext cx="2030443" cy="430887"/>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Over 6</a:t>
            </a:r>
            <a:r>
              <a:rPr lang="en-US" sz="2000" dirty="0">
                <a:latin typeface="Segoe UI Light" charset="0"/>
                <a:ea typeface="Segoe UI Light" charset="0"/>
                <a:cs typeface="Segoe UI Light" charset="0"/>
                <a:sym typeface="Segoe UI"/>
              </a:rPr>
              <a:t>0 classes</a:t>
            </a:r>
          </a:p>
        </p:txBody>
      </p:sp>
      <p:sp>
        <p:nvSpPr>
          <p:cNvPr id="19" name="Rectangle 18"/>
          <p:cNvSpPr/>
          <p:nvPr/>
        </p:nvSpPr>
        <p:spPr>
          <a:xfrm>
            <a:off x="2634798" y="3336953"/>
            <a:ext cx="2179528" cy="769441"/>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sym typeface="Segoe UI"/>
              </a:rPr>
              <a:t>Guest Lectures </a:t>
            </a:r>
            <a:br>
              <a:rPr lang="en-US" sz="2000" dirty="0">
                <a:latin typeface="Segoe UI Light" charset="0"/>
                <a:ea typeface="Segoe UI Light" charset="0"/>
                <a:cs typeface="Segoe UI Light" charset="0"/>
                <a:sym typeface="Segoe UI"/>
              </a:rPr>
            </a:br>
            <a:r>
              <a:rPr lang="en-US" sz="2000" dirty="0">
                <a:latin typeface="Segoe UI Light" charset="0"/>
                <a:ea typeface="Segoe UI Light" charset="0"/>
                <a:cs typeface="Segoe UI Light" charset="0"/>
                <a:sym typeface="Segoe UI"/>
              </a:rPr>
              <a:t>and office hours</a:t>
            </a:r>
            <a:endParaRPr lang="en-US" sz="2000" dirty="0">
              <a:latin typeface="Segoe UI Light" charset="0"/>
              <a:ea typeface="Segoe UI Light" charset="0"/>
              <a:cs typeface="Segoe UI Light" charset="0"/>
            </a:endParaRPr>
          </a:p>
        </p:txBody>
      </p:sp>
      <p:sp>
        <p:nvSpPr>
          <p:cNvPr id="21" name="Rectangle 20"/>
          <p:cNvSpPr/>
          <p:nvPr/>
        </p:nvSpPr>
        <p:spPr>
          <a:xfrm>
            <a:off x="4829886" y="3336953"/>
            <a:ext cx="2146196" cy="1446550"/>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Lightning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Lectures: Bite size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learning on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specific topics</a:t>
            </a:r>
          </a:p>
        </p:txBody>
      </p:sp>
      <p:sp>
        <p:nvSpPr>
          <p:cNvPr id="23" name="Rectangle 22"/>
          <p:cNvSpPr/>
          <p:nvPr/>
        </p:nvSpPr>
        <p:spPr>
          <a:xfrm>
            <a:off x="7258231" y="3336953"/>
            <a:ext cx="2013091" cy="1785104"/>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Certification: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Be recognized </a:t>
            </a:r>
          </a:p>
          <a:p>
            <a:pPr algn="ctr" defTabSz="1100639" latinLnBrk="1" hangingPunct="0">
              <a:lnSpc>
                <a:spcPct val="110000"/>
              </a:lnSpc>
            </a:pPr>
            <a:r>
              <a:rPr lang="en-US" sz="2000" dirty="0">
                <a:latin typeface="Segoe UI Light" charset="0"/>
                <a:ea typeface="Segoe UI Light" charset="0"/>
                <a:cs typeface="Segoe UI Light" charset="0"/>
              </a:rPr>
              <a:t>for being a </a:t>
            </a:r>
          </a:p>
          <a:p>
            <a:pPr algn="ctr" defTabSz="1100639" latinLnBrk="1" hangingPunct="0">
              <a:lnSpc>
                <a:spcPct val="110000"/>
              </a:lnSpc>
            </a:pPr>
            <a:r>
              <a:rPr lang="en-US" sz="2000" dirty="0">
                <a:latin typeface="Segoe UI Light" charset="0"/>
                <a:ea typeface="Segoe UI Light" charset="0"/>
                <a:cs typeface="Segoe UI Light" charset="0"/>
              </a:rPr>
              <a:t>Mobile and</a:t>
            </a:r>
          </a:p>
          <a:p>
            <a:pPr algn="ctr" defTabSz="1100639" latinLnBrk="1" hangingPunct="0">
              <a:lnSpc>
                <a:spcPct val="110000"/>
              </a:lnSpc>
            </a:pPr>
            <a:r>
              <a:rPr lang="en-US" sz="2000" dirty="0">
                <a:latin typeface="Segoe UI Light" charset="0"/>
                <a:ea typeface="Segoe UI Light" charset="0"/>
                <a:cs typeface="Segoe UI Light" charset="0"/>
              </a:rPr>
              <a:t> Xamarin expert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397" y="1545854"/>
            <a:ext cx="1782427" cy="178242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7216" y="1375193"/>
            <a:ext cx="2038987" cy="203898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0110" y="1557003"/>
            <a:ext cx="1840644" cy="184064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997" y="1560272"/>
            <a:ext cx="1782427" cy="178242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013" y="1533940"/>
            <a:ext cx="1782427" cy="1782427"/>
          </a:xfrm>
          <a:prstGeom prst="rect">
            <a:avLst/>
          </a:prstGeom>
        </p:spPr>
      </p:pic>
    </p:spTree>
    <p:extLst>
      <p:ext uri="{BB962C8B-B14F-4D97-AF65-F5344CB8AC3E}">
        <p14:creationId xmlns:p14="http://schemas.microsoft.com/office/powerpoint/2010/main" val="15113998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p:txBody>
          <a:bodyPr/>
          <a:lstStyle/>
          <a:p>
            <a:r>
              <a:rPr lang="en-US" dirty="0">
                <a:solidFill>
                  <a:srgbClr val="06AED0"/>
                </a:solidFill>
              </a:rPr>
              <a:t>Xamarin 4</a:t>
            </a:r>
          </a:p>
        </p:txBody>
      </p:sp>
      <p:sp>
        <p:nvSpPr>
          <p:cNvPr id="9" name="Rectangle 8"/>
          <p:cNvSpPr/>
          <p:nvPr/>
        </p:nvSpPr>
        <p:spPr>
          <a:xfrm>
            <a:off x="6537918" y="4163558"/>
            <a:ext cx="3115637" cy="904863"/>
          </a:xfrm>
          <a:prstGeom prst="rect">
            <a:avLst/>
          </a:prstGeom>
        </p:spPr>
        <p:txBody>
          <a:bodyPr wrap="square">
            <a:spAutoFit/>
          </a:bodyPr>
          <a:lstStyle/>
          <a:p>
            <a:pPr algn="ctr">
              <a:lnSpc>
                <a:spcPct val="110000"/>
              </a:lnSpc>
              <a:defRPr/>
            </a:pPr>
            <a:r>
              <a:rPr lang="en-US" sz="2400" dirty="0">
                <a:solidFill>
                  <a:srgbClr val="666666"/>
                </a:solidFill>
                <a:latin typeface="Segoe UI Light" charset="0"/>
                <a:ea typeface="Segoe UI Light" charset="0"/>
                <a:cs typeface="Segoe UI Light" charset="0"/>
              </a:rPr>
              <a:t>Complete</a:t>
            </a:r>
          </a:p>
          <a:p>
            <a:pPr algn="ctr">
              <a:lnSpc>
                <a:spcPct val="110000"/>
              </a:lnSpc>
              <a:defRPr/>
            </a:pPr>
            <a:r>
              <a:rPr lang="en-US" sz="2400" dirty="0">
                <a:solidFill>
                  <a:srgbClr val="666666"/>
                </a:solidFill>
                <a:latin typeface="Segoe UI Light" charset="0"/>
                <a:ea typeface="Segoe UI Light" charset="0"/>
                <a:cs typeface="Segoe UI Light" charset="0"/>
              </a:rPr>
              <a:t>mobile lifecycle</a:t>
            </a:r>
          </a:p>
        </p:txBody>
      </p:sp>
      <p:sp>
        <p:nvSpPr>
          <p:cNvPr id="8" name="Rectangle 7"/>
          <p:cNvSpPr/>
          <p:nvPr/>
        </p:nvSpPr>
        <p:spPr>
          <a:xfrm>
            <a:off x="2343574" y="4053558"/>
            <a:ext cx="2827149" cy="498598"/>
          </a:xfrm>
          <a:prstGeom prst="rect">
            <a:avLst/>
          </a:prstGeom>
        </p:spPr>
        <p:txBody>
          <a:bodyPr wrap="square">
            <a:spAutoFit/>
          </a:bodyPr>
          <a:lstStyle/>
          <a:p>
            <a:pPr algn="ctr">
              <a:lnSpc>
                <a:spcPct val="110000"/>
              </a:lnSpc>
              <a:defRPr/>
            </a:pPr>
            <a:r>
              <a:rPr lang="en-US" sz="2400" dirty="0">
                <a:solidFill>
                  <a:srgbClr val="666666"/>
                </a:solidFill>
                <a:latin typeface="Segoe UI Light" charset="0"/>
                <a:ea typeface="Segoe UI Light" charset="0"/>
                <a:cs typeface="Segoe UI Light" charset="0"/>
              </a:rPr>
              <a:t>Enterprise-grade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301" y="900829"/>
            <a:ext cx="3850227" cy="38502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01" y="942249"/>
            <a:ext cx="3545099" cy="3545099"/>
          </a:xfrm>
          <a:prstGeom prst="rect">
            <a:avLst/>
          </a:prstGeom>
        </p:spPr>
      </p:pic>
    </p:spTree>
    <p:extLst>
      <p:ext uri="{BB962C8B-B14F-4D97-AF65-F5344CB8AC3E}">
        <p14:creationId xmlns:p14="http://schemas.microsoft.com/office/powerpoint/2010/main" val="106785607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04731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4987647"/>
          </a:xfrm>
        </p:spPr>
        <p:txBody>
          <a:bodyPr/>
          <a:lstStyle/>
          <a:p>
            <a:pPr>
              <a:lnSpc>
                <a:spcPct val="100000"/>
              </a:lnSpc>
            </a:pPr>
            <a:r>
              <a:rPr lang="en-US" dirty="0"/>
              <a:t>Unlimited Crash Reporting from Xamarin Insights</a:t>
            </a:r>
          </a:p>
          <a:p>
            <a:pPr lvl="1">
              <a:lnSpc>
                <a:spcPct val="100000"/>
              </a:lnSpc>
            </a:pPr>
            <a:r>
              <a:rPr lang="en-US" dirty="0"/>
              <a:t>With 30 day data retention &amp; detailed issue reports</a:t>
            </a:r>
          </a:p>
          <a:p>
            <a:pPr>
              <a:lnSpc>
                <a:spcPct val="100000"/>
              </a:lnSpc>
            </a:pPr>
            <a:r>
              <a:rPr lang="en-US" dirty="0"/>
              <a:t>60 Xamarin Test Cloud Device Minutes per Month</a:t>
            </a:r>
          </a:p>
          <a:p>
            <a:pPr>
              <a:lnSpc>
                <a:spcPct val="100000"/>
              </a:lnSpc>
            </a:pPr>
            <a:r>
              <a:rPr lang="en-US" dirty="0"/>
              <a:t>Complete Access to Xamarin.UITest</a:t>
            </a:r>
          </a:p>
          <a:p>
            <a:pPr lvl="1">
              <a:lnSpc>
                <a:spcPct val="100000"/>
              </a:lnSpc>
            </a:pPr>
            <a:r>
              <a:rPr lang="en-US" dirty="0"/>
              <a:t>Including tests of unlimited duration running on simulator or local device</a:t>
            </a:r>
          </a:p>
          <a:p>
            <a:pPr>
              <a:lnSpc>
                <a:spcPct val="100000"/>
              </a:lnSpc>
            </a:pPr>
            <a:r>
              <a:rPr lang="en-US" dirty="0"/>
              <a:t>30-day trial pass to Xamarin University</a:t>
            </a:r>
          </a:p>
          <a:p>
            <a:pPr lvl="1">
              <a:lnSpc>
                <a:spcPct val="100000"/>
              </a:lnSpc>
            </a:pPr>
            <a:r>
              <a:rPr lang="en-US" dirty="0"/>
              <a:t>Including access to guest lectures &amp; introductory courses</a:t>
            </a:r>
          </a:p>
          <a:p>
            <a:pPr>
              <a:lnSpc>
                <a:spcPct val="100000"/>
              </a:lnSpc>
            </a:pPr>
            <a:endParaRPr lang="en-US" dirty="0"/>
          </a:p>
        </p:txBody>
      </p:sp>
      <p:sp>
        <p:nvSpPr>
          <p:cNvPr id="2" name="Title 1"/>
          <p:cNvSpPr>
            <a:spLocks noGrp="1"/>
          </p:cNvSpPr>
          <p:nvPr>
            <p:ph type="title"/>
          </p:nvPr>
        </p:nvSpPr>
        <p:spPr/>
        <p:txBody>
          <a:bodyPr/>
          <a:lstStyle/>
          <a:p>
            <a:r>
              <a:rPr lang="en-US" dirty="0">
                <a:solidFill>
                  <a:srgbClr val="06AED0"/>
                </a:solidFill>
              </a:rPr>
              <a:t>Every Xamarin Platform Subscription Includes:</a:t>
            </a:r>
          </a:p>
        </p:txBody>
      </p:sp>
    </p:spTree>
    <p:extLst>
      <p:ext uri="{BB962C8B-B14F-4D97-AF65-F5344CB8AC3E}">
        <p14:creationId xmlns:p14="http://schemas.microsoft.com/office/powerpoint/2010/main" val="718175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rPr>
              <a:t>Get Started Today</a:t>
            </a:r>
          </a:p>
          <a:p>
            <a:r>
              <a:rPr err="1">
                <a:solidFill>
                  <a:srgbClr val="FFFFFF"/>
                </a:solidFill>
              </a:rPr>
              <a:t>xamarin.com</a:t>
            </a:r>
            <a:endParaRPr>
              <a:solidFill>
                <a:srgbClr val="FFFFFF"/>
              </a:solidFill>
            </a:endParaRPr>
          </a:p>
        </p:txBody>
      </p:sp>
    </p:spTree>
    <p:extLst>
      <p:ext uri="{BB962C8B-B14F-4D97-AF65-F5344CB8AC3E}">
        <p14:creationId xmlns:p14="http://schemas.microsoft.com/office/powerpoint/2010/main" val="4102287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498DB"/>
        </a:solidFill>
        <a:effectLst/>
      </p:bgPr>
    </p:bg>
    <p:spTree>
      <p:nvGrpSpPr>
        <p:cNvPr id="1" name=""/>
        <p:cNvGrpSpPr/>
        <p:nvPr/>
      </p:nvGrpSpPr>
      <p:grpSpPr>
        <a:xfrm>
          <a:off x="0" y="0"/>
          <a:ext cx="0" cy="0"/>
          <a:chOff x="0" y="0"/>
          <a:chExt cx="0" cy="0"/>
        </a:xfrm>
      </p:grpSpPr>
      <p:pic>
        <p:nvPicPr>
          <p:cNvPr id="2" name="Picture 1" descr="XamarinUniversity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764" y="1361955"/>
            <a:ext cx="8030472" cy="1123830"/>
          </a:xfrm>
          <a:prstGeom prst="rect">
            <a:avLst/>
          </a:prstGeom>
        </p:spPr>
      </p:pic>
      <p:sp>
        <p:nvSpPr>
          <p:cNvPr id="7" name="Title 1"/>
          <p:cNvSpPr txBox="1">
            <a:spLocks/>
          </p:cNvSpPr>
          <p:nvPr/>
        </p:nvSpPr>
        <p:spPr>
          <a:xfrm>
            <a:off x="1165664" y="5595361"/>
            <a:ext cx="10010077" cy="599172"/>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a:solidFill>
                  <a:srgbClr val="FFFFFF"/>
                </a:solidFill>
              </a:rPr>
              <a:t>Free 30 </a:t>
            </a:r>
            <a:r>
              <a:rPr lang="en-US" sz="2549" spc="0">
                <a:solidFill>
                  <a:srgbClr val="FFFFFF"/>
                </a:solidFill>
              </a:rPr>
              <a:t>Day Trial - </a:t>
            </a:r>
            <a:r>
              <a:rPr sz="2549" spc="0">
                <a:solidFill>
                  <a:srgbClr val="FFFFFF"/>
                </a:solidFill>
              </a:rPr>
              <a:t>xamarin.com/university</a:t>
            </a:r>
            <a:endParaRPr sz="2549" spc="0" dirty="0">
              <a:solidFill>
                <a:srgbClr val="FFFFFF"/>
              </a:solidFill>
            </a:endParaRPr>
          </a:p>
        </p:txBody>
      </p:sp>
      <p:grpSp>
        <p:nvGrpSpPr>
          <p:cNvPr id="3" name="Group 2"/>
          <p:cNvGrpSpPr/>
          <p:nvPr/>
        </p:nvGrpSpPr>
        <p:grpSpPr>
          <a:xfrm>
            <a:off x="1072286" y="3204894"/>
            <a:ext cx="10047428" cy="1267251"/>
            <a:chOff x="846137" y="3881000"/>
            <a:chExt cx="10248900" cy="1292662"/>
          </a:xfrm>
        </p:grpSpPr>
        <p:sp>
          <p:nvSpPr>
            <p:cNvPr id="10" name="TextBox 2"/>
            <p:cNvSpPr txBox="1">
              <a:spLocks noChangeArrowheads="1"/>
            </p:cNvSpPr>
            <p:nvPr/>
          </p:nvSpPr>
          <p:spPr bwMode="auto">
            <a:xfrm>
              <a:off x="846137" y="3881000"/>
              <a:ext cx="2826455"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2549" dirty="0">
                  <a:solidFill>
                    <a:srgbClr val="FFFFFF"/>
                  </a:solidFill>
                  <a:latin typeface="Segoe UI"/>
                  <a:cs typeface="Helvetica"/>
                </a:rPr>
                <a:t>Unrivaled Mobile Development Training</a:t>
              </a:r>
            </a:p>
          </p:txBody>
        </p:sp>
        <p:sp>
          <p:nvSpPr>
            <p:cNvPr id="11" name="Rectangle 4"/>
            <p:cNvSpPr>
              <a:spLocks noChangeArrowheads="1"/>
            </p:cNvSpPr>
            <p:nvPr/>
          </p:nvSpPr>
          <p:spPr bwMode="auto">
            <a:xfrm>
              <a:off x="3932237" y="3881000"/>
              <a:ext cx="7162800"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549" dirty="0">
                  <a:solidFill>
                    <a:srgbClr val="FFFFFF"/>
                  </a:solidFill>
                  <a:latin typeface="Segoe UI Light"/>
                  <a:cs typeface="Helvetica Light"/>
                </a:rPr>
                <a:t>Live unlimited mobile development training from mobile experts, in your time-zone, on your schedule, and as often as you'd like.</a:t>
              </a:r>
            </a:p>
          </p:txBody>
        </p:sp>
      </p:grpSp>
    </p:spTree>
    <p:extLst>
      <p:ext uri="{BB962C8B-B14F-4D97-AF65-F5344CB8AC3E}">
        <p14:creationId xmlns:p14="http://schemas.microsoft.com/office/powerpoint/2010/main" val="102641317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4122014"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Iván Fernando Casanova </a:t>
            </a:r>
          </a:p>
          <a:p>
            <a:r>
              <a:rPr lang="es-CO" sz="1961" dirty="0">
                <a:cs typeface="Arial"/>
              </a:rPr>
              <a:t>I</a:t>
            </a:r>
            <a:r>
              <a:rPr lang="en-US" sz="1961" dirty="0" err="1">
                <a:cs typeface="Arial"/>
              </a:rPr>
              <a:t>ngeniero</a:t>
            </a:r>
            <a:r>
              <a:rPr lang="en-US" sz="1961" dirty="0">
                <a:cs typeface="Arial"/>
              </a:rPr>
              <a:t> de Software Grupo </a:t>
            </a:r>
            <a:r>
              <a:rPr lang="en-US" sz="1961" dirty="0" err="1">
                <a:cs typeface="Arial"/>
              </a:rPr>
              <a:t>Altix</a:t>
            </a:r>
            <a:endParaRPr lang="en-US" sz="1961" dirty="0">
              <a:cs typeface="Arial"/>
            </a:endParaRPr>
          </a:p>
          <a:p>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icnovaro@gmail.com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Twitter:@icnovaro</a:t>
              </a:r>
            </a:p>
          </p:txBody>
        </p:sp>
      </p:grp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148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b="1" dirty="0">
                <a:solidFill>
                  <a:srgbClr val="06AED0"/>
                </a:solidFill>
              </a:rPr>
              <a:t>Xamarin 4</a:t>
            </a:r>
            <a:r>
              <a:rPr lang="en-US" dirty="0">
                <a:solidFill>
                  <a:srgbClr val="06AED0"/>
                </a:solidFill>
              </a:rPr>
              <a:t>: the complete mobile lifecycle</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8836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69241" y="289957"/>
            <a:ext cx="11655840" cy="899537"/>
          </a:xfrm>
        </p:spPr>
        <p:txBody>
          <a:bodyPr/>
          <a:lstStyle/>
          <a:p>
            <a:r>
              <a:rPr lang="en-US" b="1" dirty="0">
                <a:solidFill>
                  <a:srgbClr val="06AED0"/>
                </a:solidFill>
              </a:rPr>
              <a:t>Xamarin Platform</a:t>
            </a:r>
            <a:r>
              <a:rPr lang="en-US" dirty="0">
                <a:solidFill>
                  <a:srgbClr val="06AED0"/>
                </a:solidFill>
              </a:rPr>
              <a:t>: native apps across platforms</a:t>
            </a:r>
          </a:p>
        </p:txBody>
      </p:sp>
    </p:spTree>
    <p:extLst>
      <p:ext uri="{BB962C8B-B14F-4D97-AF65-F5344CB8AC3E}">
        <p14:creationId xmlns:p14="http://schemas.microsoft.com/office/powerpoint/2010/main" val="591798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41126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2130</TotalTime>
  <Words>2623</Words>
  <Application>Microsoft Office PowerPoint</Application>
  <PresentationFormat>Widescreen</PresentationFormat>
  <Paragraphs>440</Paragraphs>
  <Slides>44</Slides>
  <Notes>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ＭＳ Ｐゴシック</vt:lpstr>
      <vt:lpstr>Arial</vt:lpstr>
      <vt:lpstr>Calibri</vt:lpstr>
      <vt:lpstr>Consolas</vt:lpstr>
      <vt:lpstr>Helvetica</vt:lpstr>
      <vt:lpstr>Helvetica Light</vt:lpstr>
      <vt:lpstr>Menlo Regular</vt:lpstr>
      <vt:lpstr>Segoe UI</vt:lpstr>
      <vt:lpstr>Segoe UI Light</vt:lpstr>
      <vt:lpstr>Segoe UI Semibold</vt:lpstr>
      <vt:lpstr>Wingdings</vt:lpstr>
      <vt:lpstr>XamarinTemplate</vt:lpstr>
      <vt:lpstr>PowerPoint Presentation</vt:lpstr>
      <vt:lpstr>Xamarin’s Mission</vt:lpstr>
      <vt:lpstr>Your priorities when building apps</vt:lpstr>
      <vt:lpstr>Xamarin 4</vt:lpstr>
      <vt:lpstr>Xamarin – Your Complete Mobile Solution</vt:lpstr>
      <vt:lpstr>Xamarin 4: the complete mobile lifecycle</vt:lpstr>
      <vt:lpstr>Xamarin Platform: native apps across platforms</vt:lpstr>
      <vt:lpstr>Xamarin’s Unique Approach</vt:lpstr>
      <vt:lpstr>Xamarin + Xamarin.Forms</vt:lpstr>
      <vt:lpstr>Windows APIs</vt:lpstr>
      <vt:lpstr>iOS – 100% API Coverage</vt:lpstr>
      <vt:lpstr>Android – 100% API Coverage</vt:lpstr>
      <vt:lpstr>Anything you can do in Objective-C, Swift, or Java can be done in C# and Visual Studio with Xamarin.</vt:lpstr>
      <vt:lpstr>Native Performance</vt:lpstr>
      <vt:lpstr>✓Always Up-to-Date</vt:lpstr>
      <vt:lpstr>What’s new in Xamarin Platform?</vt:lpstr>
      <vt:lpstr>Visual Studio Integration Enhancements</vt:lpstr>
      <vt:lpstr>Xamarin.Forms 2.0</vt:lpstr>
      <vt:lpstr>Demo</vt:lpstr>
      <vt:lpstr>Preview Technologies</vt:lpstr>
      <vt:lpstr>Demo</vt:lpstr>
      <vt:lpstr>Xamarin – Your Complete Mobile Solution</vt:lpstr>
      <vt:lpstr>PowerPoint Presentation</vt:lpstr>
      <vt:lpstr>On Mobile, Quality is Hard</vt:lpstr>
      <vt:lpstr>Android diversification</vt:lpstr>
      <vt:lpstr>iOS diversification</vt:lpstr>
      <vt:lpstr>App Complexity</vt:lpstr>
      <vt:lpstr>PowerPoint Presentation</vt:lpstr>
      <vt:lpstr>Xamarin Test Cloud: automated testing on thousands of devices</vt:lpstr>
      <vt:lpstr>What’s new in Xamarin Test Cloud?</vt:lpstr>
      <vt:lpstr>Xamarin – Your Complete Mobile Solution</vt:lpstr>
      <vt:lpstr>Xamarin Insights – Real-time monitoring</vt:lpstr>
      <vt:lpstr>Xamarin Insights – Report</vt:lpstr>
      <vt:lpstr>Xamarin Insights – Track</vt:lpstr>
      <vt:lpstr>Xamarin Insights – Identify</vt:lpstr>
      <vt:lpstr>Xamarin Insights – Integrate</vt:lpstr>
      <vt:lpstr>Introducing Xamarin Insights</vt:lpstr>
      <vt:lpstr>Xamarin – Your Complete Mobile Solution</vt:lpstr>
      <vt:lpstr>What’s Xamarin University?</vt:lpstr>
      <vt:lpstr>Xamarin – Your Complete Mobile Solution</vt:lpstr>
      <vt:lpstr>Every Xamarin Platform Subscription Includes: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Iván Casanova</cp:lastModifiedBy>
  <cp:revision>139</cp:revision>
  <dcterms:created xsi:type="dcterms:W3CDTF">2015-05-05T21:43:30Z</dcterms:created>
  <dcterms:modified xsi:type="dcterms:W3CDTF">2017-05-20T16:22:35Z</dcterms:modified>
</cp:coreProperties>
</file>